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0" r:id="rId1"/>
  </p:sldMasterIdLst>
  <p:sldIdLst>
    <p:sldId id="269" r:id="rId2"/>
    <p:sldId id="288" r:id="rId3"/>
    <p:sldId id="290" r:id="rId4"/>
    <p:sldId id="291" r:id="rId5"/>
    <p:sldId id="256" r:id="rId6"/>
    <p:sldId id="257" r:id="rId7"/>
    <p:sldId id="295" r:id="rId8"/>
    <p:sldId id="292" r:id="rId9"/>
    <p:sldId id="293" r:id="rId10"/>
    <p:sldId id="294" r:id="rId11"/>
    <p:sldId id="259" r:id="rId12"/>
    <p:sldId id="260" r:id="rId13"/>
    <p:sldId id="296" r:id="rId14"/>
    <p:sldId id="297" r:id="rId15"/>
    <p:sldId id="261" r:id="rId16"/>
    <p:sldId id="262" r:id="rId17"/>
    <p:sldId id="263" r:id="rId18"/>
    <p:sldId id="264" r:id="rId19"/>
    <p:sldId id="265" r:id="rId20"/>
    <p:sldId id="298" r:id="rId21"/>
    <p:sldId id="267" r:id="rId22"/>
    <p:sldId id="299" r:id="rId23"/>
    <p:sldId id="300" r:id="rId24"/>
    <p:sldId id="266" r:id="rId25"/>
    <p:sldId id="301" r:id="rId26"/>
    <p:sldId id="268" r:id="rId27"/>
    <p:sldId id="302" r:id="rId28"/>
    <p:sldId id="303" r:id="rId29"/>
  </p:sldIdLst>
  <p:sldSz cx="12192000" cy="6858000"/>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Estilo temático 1 - Énfasis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62" d="100"/>
          <a:sy n="62" d="100"/>
        </p:scale>
        <p:origin x="102" y="22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8FE1B849-43AE-4DA7-8C84-92812D41D9EF}" type="datetimeFigureOut">
              <a:rPr lang="es-EC" smtClean="0"/>
              <a:t>03/04/2019</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E0E83104-0DF7-4660-838B-3FB7031BFF14}" type="slidenum">
              <a:rPr lang="es-EC" smtClean="0"/>
              <a:t>‹Nº›</a:t>
            </a:fld>
            <a:endParaRPr lang="es-EC"/>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36142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n panorámica con descrip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Haga clic para modificar el estilo de texto del patrón</a:t>
            </a:r>
          </a:p>
        </p:txBody>
      </p:sp>
      <p:sp>
        <p:nvSpPr>
          <p:cNvPr id="3" name="Date Placeholder 2"/>
          <p:cNvSpPr>
            <a:spLocks noGrp="1"/>
          </p:cNvSpPr>
          <p:nvPr>
            <p:ph type="dt" sz="half" idx="10"/>
          </p:nvPr>
        </p:nvSpPr>
        <p:spPr/>
        <p:txBody>
          <a:bodyPr/>
          <a:lstStyle/>
          <a:p>
            <a:fld id="{8FE1B849-43AE-4DA7-8C84-92812D41D9EF}" type="datetimeFigureOut">
              <a:rPr lang="es-EC" smtClean="0"/>
              <a:t>03/04/2019</a:t>
            </a:fld>
            <a:endParaRPr lang="es-EC"/>
          </a:p>
        </p:txBody>
      </p:sp>
      <p:sp>
        <p:nvSpPr>
          <p:cNvPr id="4" name="Footer Placeholder 3"/>
          <p:cNvSpPr>
            <a:spLocks noGrp="1"/>
          </p:cNvSpPr>
          <p:nvPr>
            <p:ph type="ftr" sz="quarter" idx="11"/>
          </p:nvPr>
        </p:nvSpPr>
        <p:spPr/>
        <p:txBody>
          <a:bodyPr/>
          <a:lstStyle/>
          <a:p>
            <a:endParaRPr lang="es-EC"/>
          </a:p>
        </p:txBody>
      </p:sp>
      <p:sp>
        <p:nvSpPr>
          <p:cNvPr id="5" name="Slide Number Placeholder 4"/>
          <p:cNvSpPr>
            <a:spLocks noGrp="1"/>
          </p:cNvSpPr>
          <p:nvPr>
            <p:ph type="sldNum" sz="quarter" idx="12"/>
          </p:nvPr>
        </p:nvSpPr>
        <p:spPr/>
        <p:txBody>
          <a:bodyPr/>
          <a:lstStyle/>
          <a:p>
            <a:fld id="{E0E83104-0DF7-4660-838B-3FB7031BFF14}" type="slidenum">
              <a:rPr lang="es-EC" smtClean="0"/>
              <a:t>‹Nº›</a:t>
            </a:fld>
            <a:endParaRPr lang="es-EC"/>
          </a:p>
        </p:txBody>
      </p:sp>
    </p:spTree>
    <p:extLst>
      <p:ext uri="{BB962C8B-B14F-4D97-AF65-F5344CB8AC3E}">
        <p14:creationId xmlns:p14="http://schemas.microsoft.com/office/powerpoint/2010/main" val="21972638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p>
            <a:fld id="{8FE1B849-43AE-4DA7-8C84-92812D41D9EF}" type="datetimeFigureOut">
              <a:rPr lang="es-EC" smtClean="0"/>
              <a:t>03/04/2019</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E0E83104-0DF7-4660-838B-3FB7031BFF14}" type="slidenum">
              <a:rPr lang="es-EC" smtClean="0"/>
              <a:t>‹Nº›</a:t>
            </a:fld>
            <a:endParaRPr lang="es-EC"/>
          </a:p>
        </p:txBody>
      </p:sp>
    </p:spTree>
    <p:extLst>
      <p:ext uri="{BB962C8B-B14F-4D97-AF65-F5344CB8AC3E}">
        <p14:creationId xmlns:p14="http://schemas.microsoft.com/office/powerpoint/2010/main" val="15952132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es-ES"/>
              <a:t>Haga clic para modificar el estilo de título del patrón</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Haga clic para modificar el estilo de texto del patrón</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p>
            <a:fld id="{8FE1B849-43AE-4DA7-8C84-92812D41D9EF}" type="datetimeFigureOut">
              <a:rPr lang="es-EC" smtClean="0"/>
              <a:t>03/04/2019</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E0E83104-0DF7-4660-838B-3FB7031BFF14}" type="slidenum">
              <a:rPr lang="es-EC" smtClean="0"/>
              <a:t>‹Nº›</a:t>
            </a:fld>
            <a:endParaRPr lang="es-EC"/>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30585312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p>
            <a:fld id="{8FE1B849-43AE-4DA7-8C84-92812D41D9EF}" type="datetimeFigureOut">
              <a:rPr lang="es-EC" smtClean="0"/>
              <a:t>03/04/2019</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E0E83104-0DF7-4660-838B-3FB7031BFF14}" type="slidenum">
              <a:rPr lang="es-EC" smtClean="0"/>
              <a:t>‹Nº›</a:t>
            </a:fld>
            <a:endParaRPr lang="es-EC"/>
          </a:p>
        </p:txBody>
      </p:sp>
    </p:spTree>
    <p:extLst>
      <p:ext uri="{BB962C8B-B14F-4D97-AF65-F5344CB8AC3E}">
        <p14:creationId xmlns:p14="http://schemas.microsoft.com/office/powerpoint/2010/main" val="38084281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itar la 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es-ES"/>
              <a:t>Haga clic para modificar el estilo de título del patrón</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s-ES"/>
              <a:t>Haga clic para modificar el estilo de texto del patrón</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p>
            <a:fld id="{8FE1B849-43AE-4DA7-8C84-92812D41D9EF}" type="datetimeFigureOut">
              <a:rPr lang="es-EC" smtClean="0"/>
              <a:t>03/04/2019</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E0E83104-0DF7-4660-838B-3FB7031BFF14}" type="slidenum">
              <a:rPr lang="es-EC" smtClean="0"/>
              <a:t>‹Nº›</a:t>
            </a:fld>
            <a:endParaRPr lang="es-EC"/>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20074707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Verdadero o falso">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es-ES"/>
              <a:t>Haga clic para modificar el estilo de título del patrón</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s-ES"/>
              <a:t>Haga clic para modificar el estilo de texto del patrón</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p>
            <a:fld id="{8FE1B849-43AE-4DA7-8C84-92812D41D9EF}" type="datetimeFigureOut">
              <a:rPr lang="es-EC" smtClean="0"/>
              <a:t>03/04/2019</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E0E83104-0DF7-4660-838B-3FB7031BFF14}" type="slidenum">
              <a:rPr lang="es-EC" smtClean="0"/>
              <a:t>‹Nº›</a:t>
            </a:fld>
            <a:endParaRPr lang="es-EC"/>
          </a:p>
        </p:txBody>
      </p:sp>
    </p:spTree>
    <p:extLst>
      <p:ext uri="{BB962C8B-B14F-4D97-AF65-F5344CB8AC3E}">
        <p14:creationId xmlns:p14="http://schemas.microsoft.com/office/powerpoint/2010/main" val="4928039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ncho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8FE1B849-43AE-4DA7-8C84-92812D41D9EF}" type="datetimeFigureOut">
              <a:rPr lang="es-EC" smtClean="0"/>
              <a:t>03/04/2019</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E0E83104-0DF7-4660-838B-3FB7031BFF14}" type="slidenum">
              <a:rPr lang="es-EC" smtClean="0"/>
              <a:t>‹Nº›</a:t>
            </a:fld>
            <a:endParaRPr lang="es-EC"/>
          </a:p>
        </p:txBody>
      </p:sp>
    </p:spTree>
    <p:extLst>
      <p:ext uri="{BB962C8B-B14F-4D97-AF65-F5344CB8AC3E}">
        <p14:creationId xmlns:p14="http://schemas.microsoft.com/office/powerpoint/2010/main" val="5126021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8FE1B849-43AE-4DA7-8C84-92812D41D9EF}" type="datetimeFigureOut">
              <a:rPr lang="es-EC" smtClean="0"/>
              <a:t>03/04/2019</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E0E83104-0DF7-4660-838B-3FB7031BFF14}" type="slidenum">
              <a:rPr lang="es-EC" smtClean="0"/>
              <a:t>‹Nº›</a:t>
            </a:fld>
            <a:endParaRPr lang="es-EC"/>
          </a:p>
        </p:txBody>
      </p:sp>
    </p:spTree>
    <p:extLst>
      <p:ext uri="{BB962C8B-B14F-4D97-AF65-F5344CB8AC3E}">
        <p14:creationId xmlns:p14="http://schemas.microsoft.com/office/powerpoint/2010/main" val="17772307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nchor="ct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8FE1B849-43AE-4DA7-8C84-92812D41D9EF}" type="datetimeFigureOut">
              <a:rPr lang="es-EC" smtClean="0"/>
              <a:t>03/04/2019</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E0E83104-0DF7-4660-838B-3FB7031BFF14}" type="slidenum">
              <a:rPr lang="es-EC" smtClean="0"/>
              <a:t>‹Nº›</a:t>
            </a:fld>
            <a:endParaRPr lang="es-EC"/>
          </a:p>
        </p:txBody>
      </p:sp>
    </p:spTree>
    <p:extLst>
      <p:ext uri="{BB962C8B-B14F-4D97-AF65-F5344CB8AC3E}">
        <p14:creationId xmlns:p14="http://schemas.microsoft.com/office/powerpoint/2010/main" val="38964682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p>
            <a:fld id="{8FE1B849-43AE-4DA7-8C84-92812D41D9EF}" type="datetimeFigureOut">
              <a:rPr lang="es-EC" smtClean="0"/>
              <a:t>03/04/2019</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E0E83104-0DF7-4660-838B-3FB7031BFF14}" type="slidenum">
              <a:rPr lang="es-EC" smtClean="0"/>
              <a:t>‹Nº›</a:t>
            </a:fld>
            <a:endParaRPr lang="es-EC"/>
          </a:p>
        </p:txBody>
      </p:sp>
    </p:spTree>
    <p:extLst>
      <p:ext uri="{BB962C8B-B14F-4D97-AF65-F5344CB8AC3E}">
        <p14:creationId xmlns:p14="http://schemas.microsoft.com/office/powerpoint/2010/main" val="37570729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8FE1B849-43AE-4DA7-8C84-92812D41D9EF}" type="datetimeFigureOut">
              <a:rPr lang="es-EC" smtClean="0"/>
              <a:t>03/04/2019</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E0E83104-0DF7-4660-838B-3FB7031BFF14}" type="slidenum">
              <a:rPr lang="es-EC" smtClean="0"/>
              <a:t>‹Nº›</a:t>
            </a:fld>
            <a:endParaRPr lang="es-EC"/>
          </a:p>
        </p:txBody>
      </p:sp>
    </p:spTree>
    <p:extLst>
      <p:ext uri="{BB962C8B-B14F-4D97-AF65-F5344CB8AC3E}">
        <p14:creationId xmlns:p14="http://schemas.microsoft.com/office/powerpoint/2010/main" val="35561193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8FE1B849-43AE-4DA7-8C84-92812D41D9EF}" type="datetimeFigureOut">
              <a:rPr lang="es-EC" smtClean="0"/>
              <a:t>03/04/2019</a:t>
            </a:fld>
            <a:endParaRPr lang="es-EC"/>
          </a:p>
        </p:txBody>
      </p:sp>
      <p:sp>
        <p:nvSpPr>
          <p:cNvPr id="8" name="Footer Placeholder 7"/>
          <p:cNvSpPr>
            <a:spLocks noGrp="1"/>
          </p:cNvSpPr>
          <p:nvPr>
            <p:ph type="ftr" sz="quarter" idx="11"/>
          </p:nvPr>
        </p:nvSpPr>
        <p:spPr/>
        <p:txBody>
          <a:bodyPr/>
          <a:lstStyle/>
          <a:p>
            <a:endParaRPr lang="es-EC"/>
          </a:p>
        </p:txBody>
      </p:sp>
      <p:sp>
        <p:nvSpPr>
          <p:cNvPr id="9" name="Slide Number Placeholder 8"/>
          <p:cNvSpPr>
            <a:spLocks noGrp="1"/>
          </p:cNvSpPr>
          <p:nvPr>
            <p:ph type="sldNum" sz="quarter" idx="12"/>
          </p:nvPr>
        </p:nvSpPr>
        <p:spPr/>
        <p:txBody>
          <a:bodyPr/>
          <a:lstStyle/>
          <a:p>
            <a:fld id="{E0E83104-0DF7-4660-838B-3FB7031BFF14}" type="slidenum">
              <a:rPr lang="es-EC" smtClean="0"/>
              <a:t>‹Nº›</a:t>
            </a:fld>
            <a:endParaRPr lang="es-EC"/>
          </a:p>
        </p:txBody>
      </p:sp>
    </p:spTree>
    <p:extLst>
      <p:ext uri="{BB962C8B-B14F-4D97-AF65-F5344CB8AC3E}">
        <p14:creationId xmlns:p14="http://schemas.microsoft.com/office/powerpoint/2010/main" val="12070118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8FE1B849-43AE-4DA7-8C84-92812D41D9EF}" type="datetimeFigureOut">
              <a:rPr lang="es-EC" smtClean="0"/>
              <a:t>03/04/2019</a:t>
            </a:fld>
            <a:endParaRPr lang="es-EC"/>
          </a:p>
        </p:txBody>
      </p:sp>
      <p:sp>
        <p:nvSpPr>
          <p:cNvPr id="4" name="Footer Placeholder 3"/>
          <p:cNvSpPr>
            <a:spLocks noGrp="1"/>
          </p:cNvSpPr>
          <p:nvPr>
            <p:ph type="ftr" sz="quarter" idx="11"/>
          </p:nvPr>
        </p:nvSpPr>
        <p:spPr/>
        <p:txBody>
          <a:bodyPr/>
          <a:lstStyle/>
          <a:p>
            <a:endParaRPr lang="es-EC"/>
          </a:p>
        </p:txBody>
      </p:sp>
      <p:sp>
        <p:nvSpPr>
          <p:cNvPr id="5" name="Slide Number Placeholder 4"/>
          <p:cNvSpPr>
            <a:spLocks noGrp="1"/>
          </p:cNvSpPr>
          <p:nvPr>
            <p:ph type="sldNum" sz="quarter" idx="12"/>
          </p:nvPr>
        </p:nvSpPr>
        <p:spPr/>
        <p:txBody>
          <a:bodyPr/>
          <a:lstStyle/>
          <a:p>
            <a:fld id="{E0E83104-0DF7-4660-838B-3FB7031BFF14}" type="slidenum">
              <a:rPr lang="es-EC" smtClean="0"/>
              <a:t>‹Nº›</a:t>
            </a:fld>
            <a:endParaRPr lang="es-EC"/>
          </a:p>
        </p:txBody>
      </p:sp>
    </p:spTree>
    <p:extLst>
      <p:ext uri="{BB962C8B-B14F-4D97-AF65-F5344CB8AC3E}">
        <p14:creationId xmlns:p14="http://schemas.microsoft.com/office/powerpoint/2010/main" val="13996153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FE1B849-43AE-4DA7-8C84-92812D41D9EF}" type="datetimeFigureOut">
              <a:rPr lang="es-EC" smtClean="0"/>
              <a:t>03/04/2019</a:t>
            </a:fld>
            <a:endParaRPr lang="es-EC"/>
          </a:p>
        </p:txBody>
      </p:sp>
      <p:sp>
        <p:nvSpPr>
          <p:cNvPr id="3" name="Footer Placeholder 2"/>
          <p:cNvSpPr>
            <a:spLocks noGrp="1"/>
          </p:cNvSpPr>
          <p:nvPr>
            <p:ph type="ftr" sz="quarter" idx="11"/>
          </p:nvPr>
        </p:nvSpPr>
        <p:spPr/>
        <p:txBody>
          <a:bodyPr/>
          <a:lstStyle/>
          <a:p>
            <a:endParaRPr lang="es-EC"/>
          </a:p>
        </p:txBody>
      </p:sp>
      <p:sp>
        <p:nvSpPr>
          <p:cNvPr id="4" name="Slide Number Placeholder 3"/>
          <p:cNvSpPr>
            <a:spLocks noGrp="1"/>
          </p:cNvSpPr>
          <p:nvPr>
            <p:ph type="sldNum" sz="quarter" idx="12"/>
          </p:nvPr>
        </p:nvSpPr>
        <p:spPr/>
        <p:txBody>
          <a:bodyPr/>
          <a:lstStyle/>
          <a:p>
            <a:fld id="{E0E83104-0DF7-4660-838B-3FB7031BFF14}" type="slidenum">
              <a:rPr lang="es-EC" smtClean="0"/>
              <a:t>‹Nº›</a:t>
            </a:fld>
            <a:endParaRPr lang="es-EC"/>
          </a:p>
        </p:txBody>
      </p:sp>
    </p:spTree>
    <p:extLst>
      <p:ext uri="{BB962C8B-B14F-4D97-AF65-F5344CB8AC3E}">
        <p14:creationId xmlns:p14="http://schemas.microsoft.com/office/powerpoint/2010/main" val="34013448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es-ES"/>
              <a:t>Haga clic para modificar el estilo de título del patrón</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fld id="{8FE1B849-43AE-4DA7-8C84-92812D41D9EF}" type="datetimeFigureOut">
              <a:rPr lang="es-EC" smtClean="0"/>
              <a:t>03/04/2019</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E0E83104-0DF7-4660-838B-3FB7031BFF14}" type="slidenum">
              <a:rPr lang="es-EC" smtClean="0"/>
              <a:t>‹Nº›</a:t>
            </a:fld>
            <a:endParaRPr lang="es-EC"/>
          </a:p>
        </p:txBody>
      </p:sp>
    </p:spTree>
    <p:extLst>
      <p:ext uri="{BB962C8B-B14F-4D97-AF65-F5344CB8AC3E}">
        <p14:creationId xmlns:p14="http://schemas.microsoft.com/office/powerpoint/2010/main" val="12494447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es-ES"/>
              <a:t>Haga clic para modificar el estilo de título del patrón</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fld id="{8FE1B849-43AE-4DA7-8C84-92812D41D9EF}" type="datetimeFigureOut">
              <a:rPr lang="es-EC" smtClean="0"/>
              <a:t>03/04/2019</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E0E83104-0DF7-4660-838B-3FB7031BFF14}" type="slidenum">
              <a:rPr lang="es-EC" smtClean="0"/>
              <a:t>‹Nº›</a:t>
            </a:fld>
            <a:endParaRPr lang="es-EC"/>
          </a:p>
        </p:txBody>
      </p:sp>
    </p:spTree>
    <p:extLst>
      <p:ext uri="{BB962C8B-B14F-4D97-AF65-F5344CB8AC3E}">
        <p14:creationId xmlns:p14="http://schemas.microsoft.com/office/powerpoint/2010/main" val="26159516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8FE1B849-43AE-4DA7-8C84-92812D41D9EF}" type="datetimeFigureOut">
              <a:rPr lang="es-EC" smtClean="0"/>
              <a:t>03/04/2019</a:t>
            </a:fld>
            <a:endParaRPr lang="es-EC"/>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s-EC"/>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E0E83104-0DF7-4660-838B-3FB7031BFF14}" type="slidenum">
              <a:rPr lang="es-EC" smtClean="0"/>
              <a:t>‹Nº›</a:t>
            </a:fld>
            <a:endParaRPr lang="es-EC"/>
          </a:p>
        </p:txBody>
      </p:sp>
    </p:spTree>
    <p:extLst>
      <p:ext uri="{BB962C8B-B14F-4D97-AF65-F5344CB8AC3E}">
        <p14:creationId xmlns:p14="http://schemas.microsoft.com/office/powerpoint/2010/main" val="3616245464"/>
      </p:ext>
    </p:extLst>
  </p:cSld>
  <p:clrMap bg1="dk1" tx1="lt1" bg2="dk2" tx2="lt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 id="2147483706" r:id="rId16"/>
    <p:sldLayoutId id="2147483707"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3.wdp"/><Relationship Id="rId3" Type="http://schemas.microsoft.com/office/2007/relationships/hdphoto" Target="../media/hdphoto1.wdp"/><Relationship Id="rId7"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3.png"/><Relationship Id="rId5" Type="http://schemas.microsoft.com/office/2007/relationships/hdphoto" Target="../media/hdphoto2.wdp"/><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27.jpeg"/><Relationship Id="rId2" Type="http://schemas.openxmlformats.org/officeDocument/2006/relationships/image" Target="../media/image17.png"/><Relationship Id="rId1" Type="http://schemas.openxmlformats.org/officeDocument/2006/relationships/slideLayout" Target="../slideLayouts/slideLayout3.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1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17.png"/><Relationship Id="rId1" Type="http://schemas.openxmlformats.org/officeDocument/2006/relationships/slideLayout" Target="../slideLayouts/slideLayout3.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1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17.png"/><Relationship Id="rId1" Type="http://schemas.openxmlformats.org/officeDocument/2006/relationships/slideLayout" Target="../slideLayouts/slideLayout3.xml"/><Relationship Id="rId5" Type="http://schemas.openxmlformats.org/officeDocument/2006/relationships/image" Target="../media/image35.emf"/><Relationship Id="rId4" Type="http://schemas.openxmlformats.org/officeDocument/2006/relationships/image" Target="../media/image34.emf"/></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7.png"/><Relationship Id="rId1" Type="http://schemas.openxmlformats.org/officeDocument/2006/relationships/slideLayout" Target="../slideLayouts/slideLayout3.xml"/><Relationship Id="rId5" Type="http://schemas.openxmlformats.org/officeDocument/2006/relationships/image" Target="../media/image38.emf"/><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3.png"/><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17.png"/><Relationship Id="rId1" Type="http://schemas.openxmlformats.org/officeDocument/2006/relationships/slideLayout" Target="../slideLayouts/slideLayout3.xml"/><Relationship Id="rId5" Type="http://schemas.openxmlformats.org/officeDocument/2006/relationships/image" Target="../media/image41.jpeg"/><Relationship Id="rId4" Type="http://schemas.openxmlformats.org/officeDocument/2006/relationships/image" Target="../media/image40.jpeg"/></Relationships>
</file>

<file path=ppt/slides/_rels/slide22.xml.rels><?xml version="1.0" encoding="UTF-8" standalone="yes"?>
<Relationships xmlns="http://schemas.openxmlformats.org/package/2006/relationships"><Relationship Id="rId3" Type="http://schemas.openxmlformats.org/officeDocument/2006/relationships/image" Target="../media/image42.jpeg"/><Relationship Id="rId7" Type="http://schemas.openxmlformats.org/officeDocument/2006/relationships/image" Target="../media/image46.jpeg"/><Relationship Id="rId2" Type="http://schemas.openxmlformats.org/officeDocument/2006/relationships/image" Target="../media/image17.png"/><Relationship Id="rId1" Type="http://schemas.openxmlformats.org/officeDocument/2006/relationships/slideLayout" Target="../slideLayouts/slideLayout3.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2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17.png"/><Relationship Id="rId1" Type="http://schemas.openxmlformats.org/officeDocument/2006/relationships/slideLayout" Target="../slideLayouts/slideLayout3.xml"/><Relationship Id="rId4" Type="http://schemas.openxmlformats.org/officeDocument/2006/relationships/image" Target="../media/image48.jpeg"/></Relationships>
</file>

<file path=ppt/slides/_rels/slide2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49.jpeg"/><Relationship Id="rId7" Type="http://schemas.openxmlformats.org/officeDocument/2006/relationships/image" Target="../media/image53.jpeg"/><Relationship Id="rId2" Type="http://schemas.openxmlformats.org/officeDocument/2006/relationships/image" Target="../media/image17.png"/><Relationship Id="rId1" Type="http://schemas.openxmlformats.org/officeDocument/2006/relationships/slideLayout" Target="../slideLayouts/slideLayout3.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2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17.png"/><Relationship Id="rId1" Type="http://schemas.openxmlformats.org/officeDocument/2006/relationships/slideLayout" Target="../slideLayouts/slideLayout3.xml"/><Relationship Id="rId5" Type="http://schemas.openxmlformats.org/officeDocument/2006/relationships/image" Target="../media/image56.jpeg"/><Relationship Id="rId4" Type="http://schemas.openxmlformats.org/officeDocument/2006/relationships/image" Target="../media/image55.jpeg"/></Relationships>
</file>

<file path=ppt/slides/_rels/slide2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17.png"/><Relationship Id="rId1" Type="http://schemas.openxmlformats.org/officeDocument/2006/relationships/slideLayout" Target="../slideLayouts/slideLayout3.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58.jpe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1.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3.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3.xml"/><Relationship Id="rId5" Type="http://schemas.openxmlformats.org/officeDocument/2006/relationships/image" Target="../media/image20.jpeg"/><Relationship Id="rId4" Type="http://schemas.openxmlformats.org/officeDocument/2006/relationships/image" Target="../media/image19.jpeg"/></Relationships>
</file>

<file path=ppt/slides/_rels/slide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17.png"/><Relationship Id="rId1" Type="http://schemas.openxmlformats.org/officeDocument/2006/relationships/slideLayout" Target="../slideLayouts/slideLayout3.xml"/><Relationship Id="rId4" Type="http://schemas.openxmlformats.org/officeDocument/2006/relationships/image" Target="../media/image22.jpg"/></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n 13">
            <a:extLst>
              <a:ext uri="{FF2B5EF4-FFF2-40B4-BE49-F238E27FC236}">
                <a16:creationId xmlns:a16="http://schemas.microsoft.com/office/drawing/2014/main" id="{CDC34289-0D18-4B24-B2B0-2ECF6E80ECEA}"/>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 y="0"/>
            <a:ext cx="12192000" cy="6961311"/>
          </a:xfrm>
          <a:prstGeom prst="rect">
            <a:avLst/>
          </a:prstGeom>
        </p:spPr>
      </p:pic>
      <p:sp>
        <p:nvSpPr>
          <p:cNvPr id="2" name="Título 1">
            <a:extLst>
              <a:ext uri="{FF2B5EF4-FFF2-40B4-BE49-F238E27FC236}">
                <a16:creationId xmlns:a16="http://schemas.microsoft.com/office/drawing/2014/main" id="{675535A4-41E2-4C63-BBB5-C7800BC2802F}"/>
              </a:ext>
            </a:extLst>
          </p:cNvPr>
          <p:cNvSpPr>
            <a:spLocks noGrp="1"/>
          </p:cNvSpPr>
          <p:nvPr>
            <p:ph type="title"/>
          </p:nvPr>
        </p:nvSpPr>
        <p:spPr>
          <a:xfrm>
            <a:off x="3746058" y="4323587"/>
            <a:ext cx="8445973" cy="1343489"/>
          </a:xfrm>
        </p:spPr>
        <p:txBody>
          <a:bodyPr>
            <a:noAutofit/>
          </a:bodyPr>
          <a:lstStyle/>
          <a:p>
            <a:pPr algn="ctr"/>
            <a:r>
              <a:rPr lang="es-ES" sz="4800" b="1" dirty="0">
                <a:solidFill>
                  <a:schemeClr val="accent1"/>
                </a:solidFill>
                <a:latin typeface="Baskerville Old Face" panose="02020602080505020303" pitchFamily="18" charset="0"/>
              </a:rPr>
              <a:t>RENDICIÓN DE CUENTAS 2018</a:t>
            </a:r>
          </a:p>
        </p:txBody>
      </p:sp>
      <p:pic>
        <p:nvPicPr>
          <p:cNvPr id="9" name="Imagen 8">
            <a:extLst>
              <a:ext uri="{FF2B5EF4-FFF2-40B4-BE49-F238E27FC236}">
                <a16:creationId xmlns:a16="http://schemas.microsoft.com/office/drawing/2014/main" id="{C4466505-7501-4095-B0E8-C08CC3E1DE55}"/>
              </a:ext>
            </a:extLst>
          </p:cNvPr>
          <p:cNvPicPr/>
          <p:nvPr/>
        </p:nvPicPr>
        <p:blipFill rotWithShape="1">
          <a:blip r:embed="rId4">
            <a:extLst>
              <a:ext uri="{BEBA8EAE-BF5A-486C-A8C5-ECC9F3942E4B}">
                <a14:imgProps xmlns:a14="http://schemas.microsoft.com/office/drawing/2010/main">
                  <a14:imgLayer r:embed="rId5">
                    <a14:imgEffect>
                      <a14:brightnessContrast bright="20000" contrast="-40000"/>
                    </a14:imgEffect>
                  </a14:imgLayer>
                </a14:imgProps>
              </a:ext>
            </a:extLst>
          </a:blip>
          <a:srcRect l="1058" t="12466" r="1400" b="15098"/>
          <a:stretch/>
        </p:blipFill>
        <p:spPr bwMode="auto">
          <a:xfrm>
            <a:off x="0" y="3908322"/>
            <a:ext cx="4152655" cy="2758525"/>
          </a:xfrm>
          <a:prstGeom prst="ellipse">
            <a:avLst/>
          </a:prstGeom>
          <a:ln>
            <a:noFill/>
          </a:ln>
          <a:effectLst>
            <a:softEdge rad="112500"/>
          </a:effectLst>
          <a:extLst>
            <a:ext uri="{53640926-AAD7-44D8-BBD7-CCE9431645EC}">
              <a14:shadowObscured xmlns:a14="http://schemas.microsoft.com/office/drawing/2010/main"/>
            </a:ext>
          </a:extLst>
        </p:spPr>
      </p:pic>
      <p:pic>
        <p:nvPicPr>
          <p:cNvPr id="11" name="Imagen 10">
            <a:extLst>
              <a:ext uri="{FF2B5EF4-FFF2-40B4-BE49-F238E27FC236}">
                <a16:creationId xmlns:a16="http://schemas.microsoft.com/office/drawing/2014/main" id="{7BDA1836-3ED8-41F6-968D-A427FC579FF6}"/>
              </a:ext>
            </a:extLst>
          </p:cNvPr>
          <p:cNvPicPr>
            <a:picLocks noChangeAspect="1"/>
          </p:cNvPicPr>
          <p:nvPr/>
        </p:nvPicPr>
        <p:blipFill>
          <a:blip r:embed="rId6"/>
          <a:stretch>
            <a:fillRect/>
          </a:stretch>
        </p:blipFill>
        <p:spPr>
          <a:xfrm>
            <a:off x="10346977" y="191154"/>
            <a:ext cx="1524937" cy="1507067"/>
          </a:xfrm>
          <a:prstGeom prst="rect">
            <a:avLst/>
          </a:prstGeom>
        </p:spPr>
      </p:pic>
      <p:pic>
        <p:nvPicPr>
          <p:cNvPr id="13" name="Imagen 12">
            <a:extLst>
              <a:ext uri="{FF2B5EF4-FFF2-40B4-BE49-F238E27FC236}">
                <a16:creationId xmlns:a16="http://schemas.microsoft.com/office/drawing/2014/main" id="{675A64E9-3262-437B-A378-B058199CA565}"/>
              </a:ext>
            </a:extLst>
          </p:cNvPr>
          <p:cNvPicPr/>
          <p:nvPr/>
        </p:nvPicPr>
        <p:blipFill rotWithShape="1">
          <a:blip r:embed="rId7">
            <a:extLst>
              <a:ext uri="{BEBA8EAE-BF5A-486C-A8C5-ECC9F3942E4B}">
                <a14:imgProps xmlns:a14="http://schemas.microsoft.com/office/drawing/2010/main">
                  <a14:imgLayer r:embed="rId8">
                    <a14:imgEffect>
                      <a14:backgroundRemoval t="17000" b="71250" l="8609" r="92951">
                        <a14:foregroundMark x1="46475" y1="55500" x2="46475" y2="55500"/>
                        <a14:foregroundMark x1="53587" y1="57417" x2="53587" y2="57417"/>
                        <a14:foregroundMark x1="67810" y1="59667" x2="67810" y2="59667"/>
                        <a14:foregroundMark x1="75483" y1="60333" x2="75483" y2="60333"/>
                        <a14:foregroundMark x1="83157" y1="58417" x2="83157" y2="58417"/>
                        <a14:foregroundMark x1="76482" y1="54167" x2="76482" y2="54167"/>
                        <a14:foregroundMark x1="85278" y1="53167" x2="85278" y2="53167"/>
                        <a14:foregroundMark x1="79102" y1="53000" x2="79102" y2="53000"/>
                        <a14:foregroundMark x1="72115" y1="58083" x2="72115" y2="58083"/>
                        <a14:foregroundMark x1="80536" y1="53000" x2="80536" y2="53000"/>
                        <a14:foregroundMark x1="14910" y1="53167" x2="14910" y2="53167"/>
                        <a14:foregroundMark x1="23456" y1="63917" x2="23456" y2="63917"/>
                        <a14:foregroundMark x1="23456" y1="63917" x2="23456" y2="63917"/>
                        <a14:foregroundMark x1="29133" y1="64583" x2="29133" y2="64583"/>
                        <a14:foregroundMark x1="34186" y1="64417" x2="34186" y2="64417"/>
                        <a14:foregroundMark x1="39177" y1="63917" x2="39177" y2="63917"/>
                        <a14:foregroundMark x1="44666" y1="65417" x2="44666" y2="65417"/>
                        <a14:foregroundMark x1="52464" y1="64417" x2="52464" y2="64417"/>
                        <a14:foregroundMark x1="59451" y1="64417" x2="59451" y2="64417"/>
                        <a14:foregroundMark x1="63506" y1="64250" x2="63506" y2="64250"/>
                        <a14:foregroundMark x1="69058" y1="64250" x2="69058" y2="64250"/>
                        <a14:foregroundMark x1="53587" y1="47917" x2="53587" y2="47917"/>
                        <a14:foregroundMark x1="54398" y1="47500" x2="54398" y2="47500"/>
                        <a14:foregroundMark x1="55833" y1="47333" x2="55833" y2="47333"/>
                        <a14:foregroundMark x1="52152" y1="48583" x2="52152" y2="48583"/>
                        <a14:foregroundMark x1="49407" y1="48583" x2="49407" y2="48583"/>
                        <a14:backgroundMark x1="74111" y1="29833" x2="74111" y2="29833"/>
                      </a14:backgroundRemoval>
                    </a14:imgEffect>
                  </a14:imgLayer>
                </a14:imgProps>
              </a:ext>
              <a:ext uri="{28A0092B-C50C-407E-A947-70E740481C1C}">
                <a14:useLocalDpi xmlns:a14="http://schemas.microsoft.com/office/drawing/2010/main" val="0"/>
              </a:ext>
            </a:extLst>
          </a:blip>
          <a:srcRect l="10458" t="17128" r="10431" b="30749"/>
          <a:stretch/>
        </p:blipFill>
        <p:spPr>
          <a:xfrm>
            <a:off x="1873044" y="191153"/>
            <a:ext cx="6799008" cy="3717169"/>
          </a:xfrm>
          <a:prstGeom prst="rect">
            <a:avLst/>
          </a:prstGeom>
          <a:ln>
            <a:noFill/>
          </a:ln>
        </p:spPr>
      </p:pic>
    </p:spTree>
    <p:extLst>
      <p:ext uri="{BB962C8B-B14F-4D97-AF65-F5344CB8AC3E}">
        <p14:creationId xmlns:p14="http://schemas.microsoft.com/office/powerpoint/2010/main" val="11984075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0" y="1"/>
            <a:ext cx="12192000" cy="6857999"/>
          </a:xfrm>
          <a:prstGeom prst="rect">
            <a:avLst/>
          </a:prstGeom>
        </p:spPr>
      </p:pic>
      <p:sp>
        <p:nvSpPr>
          <p:cNvPr id="9" name="Rectangle 1">
            <a:extLst>
              <a:ext uri="{FF2B5EF4-FFF2-40B4-BE49-F238E27FC236}">
                <a16:creationId xmlns:a16="http://schemas.microsoft.com/office/drawing/2014/main" id="{EB84AE03-3F88-4266-9DE5-6E1D50F91426}"/>
              </a:ext>
            </a:extLst>
          </p:cNvPr>
          <p:cNvSpPr>
            <a:spLocks noChangeArrowheads="1"/>
          </p:cNvSpPr>
          <p:nvPr/>
        </p:nvSpPr>
        <p:spPr bwMode="auto">
          <a:xfrm rot="2969880">
            <a:off x="220509" y="-147484"/>
            <a:ext cx="923330" cy="1740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vert270" wrap="square" lIns="91440" tIns="45720" rIns="91440" bIns="45720" numCol="1" anchor="ctr" anchorCtr="0" compatLnSpc="1">
            <a:prstTxWarp prst="textNoShape">
              <a:avLst/>
            </a:prstTxWarp>
            <a:spAutoFit/>
          </a:bodyPr>
          <a:lstStyle>
            <a:lvl1pPr indent="528638"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R="0" lvl="0" indent="0" algn="ctr" defTabSz="914400" rtl="0" eaLnBrk="0" fontAlgn="base" latinLnBrk="0" hangingPunct="0">
              <a:lnSpc>
                <a:spcPct val="100000"/>
              </a:lnSpc>
              <a:spcBef>
                <a:spcPct val="0"/>
              </a:spcBef>
              <a:spcAft>
                <a:spcPct val="0"/>
              </a:spcAft>
              <a:buClrTx/>
              <a:buSzTx/>
              <a:tabLst/>
            </a:pPr>
            <a:r>
              <a:rPr kumimoji="0" lang="es-EC" altLang="es-EC" sz="2400" b="1" i="0" u="sng" strike="noStrike" cap="none" normalizeH="0" baseline="0" dirty="0">
                <a:ln>
                  <a:noFill/>
                </a:ln>
                <a:solidFill>
                  <a:schemeClr val="accent6">
                    <a:lumMod val="75000"/>
                  </a:schemeClr>
                </a:solidFill>
                <a:effectLst/>
                <a:ea typeface="Calibri" panose="020F0502020204030204" pitchFamily="34" charset="0"/>
                <a:cs typeface="Arial" panose="020B0604020202020204" pitchFamily="34" charset="0"/>
              </a:rPr>
              <a:t>GRUPO 1  </a:t>
            </a:r>
            <a:endParaRPr kumimoji="0" lang="es-EC" altLang="es-EC" sz="2400" b="0" i="0" u="none" strike="noStrike" cap="none" normalizeH="0" baseline="0" dirty="0">
              <a:ln>
                <a:noFill/>
              </a:ln>
              <a:solidFill>
                <a:schemeClr val="accent6">
                  <a:lumMod val="75000"/>
                </a:schemeClr>
              </a:solidFill>
              <a:effectLst/>
            </a:endParaRPr>
          </a:p>
          <a:p>
            <a:pPr marL="0" marR="0" lvl="0" indent="528638" algn="ctr" defTabSz="914400" rtl="0" eaLnBrk="0" fontAlgn="base" latinLnBrk="0" hangingPunct="0">
              <a:lnSpc>
                <a:spcPct val="100000"/>
              </a:lnSpc>
              <a:spcBef>
                <a:spcPct val="0"/>
              </a:spcBef>
              <a:spcAft>
                <a:spcPct val="0"/>
              </a:spcAft>
              <a:buClrTx/>
              <a:buSzTx/>
              <a:buFontTx/>
              <a:buNone/>
              <a:tabLst/>
            </a:pPr>
            <a:endParaRPr kumimoji="0" lang="es-EC" altLang="es-EC" sz="2400" b="0" i="0" u="none" strike="noStrike" cap="none" normalizeH="0" baseline="0" dirty="0">
              <a:ln>
                <a:noFill/>
              </a:ln>
              <a:solidFill>
                <a:schemeClr val="accent6">
                  <a:lumMod val="75000"/>
                </a:schemeClr>
              </a:solidFill>
              <a:effectLst/>
            </a:endParaRPr>
          </a:p>
        </p:txBody>
      </p:sp>
      <p:graphicFrame>
        <p:nvGraphicFramePr>
          <p:cNvPr id="11" name="Tabla 10">
            <a:extLst>
              <a:ext uri="{FF2B5EF4-FFF2-40B4-BE49-F238E27FC236}">
                <a16:creationId xmlns:a16="http://schemas.microsoft.com/office/drawing/2014/main" id="{8E452832-7E56-42C3-8A98-8D580A63BEA6}"/>
              </a:ext>
            </a:extLst>
          </p:cNvPr>
          <p:cNvGraphicFramePr>
            <a:graphicFrameLocks noGrp="1"/>
          </p:cNvGraphicFramePr>
          <p:nvPr>
            <p:extLst>
              <p:ext uri="{D42A27DB-BD31-4B8C-83A1-F6EECF244321}">
                <p14:modId xmlns:p14="http://schemas.microsoft.com/office/powerpoint/2010/main" val="3196267652"/>
              </p:ext>
            </p:extLst>
          </p:nvPr>
        </p:nvGraphicFramePr>
        <p:xfrm>
          <a:off x="1147376" y="80012"/>
          <a:ext cx="10910304" cy="6714488"/>
        </p:xfrm>
        <a:graphic>
          <a:graphicData uri="http://schemas.openxmlformats.org/drawingml/2006/table">
            <a:tbl>
              <a:tblPr firstRow="1" bandRow="1">
                <a:tableStyleId>{5C22544A-7EE6-4342-B048-85BDC9FD1C3A}</a:tableStyleId>
              </a:tblPr>
              <a:tblGrid>
                <a:gridCol w="5018052">
                  <a:extLst>
                    <a:ext uri="{9D8B030D-6E8A-4147-A177-3AD203B41FA5}">
                      <a16:colId xmlns:a16="http://schemas.microsoft.com/office/drawing/2014/main" val="402529302"/>
                    </a:ext>
                  </a:extLst>
                </a:gridCol>
                <a:gridCol w="5892252">
                  <a:extLst>
                    <a:ext uri="{9D8B030D-6E8A-4147-A177-3AD203B41FA5}">
                      <a16:colId xmlns:a16="http://schemas.microsoft.com/office/drawing/2014/main" val="2628365481"/>
                    </a:ext>
                  </a:extLst>
                </a:gridCol>
              </a:tblGrid>
              <a:tr h="223214">
                <a:tc>
                  <a:txBody>
                    <a:bodyPr/>
                    <a:lstStyle/>
                    <a:p>
                      <a:pPr algn="ctr">
                        <a:lnSpc>
                          <a:spcPct val="107000"/>
                        </a:lnSpc>
                        <a:spcAft>
                          <a:spcPts val="0"/>
                        </a:spcAft>
                      </a:pPr>
                      <a:r>
                        <a:rPr lang="es-EC" sz="1400" b="1" dirty="0">
                          <a:effectLst/>
                          <a:latin typeface="Times New Roman" panose="02020603050405020304" pitchFamily="18" charset="0"/>
                          <a:ea typeface="Calibri" panose="020F0502020204030204" pitchFamily="34" charset="0"/>
                          <a:cs typeface="Times New Roman" panose="02020603050405020304" pitchFamily="18" charset="0"/>
                        </a:rPr>
                        <a:t>PREGUNTAS PLANTEADAS A LA EMAPASR-EP</a:t>
                      </a:r>
                      <a:endParaRPr lang="es-E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b="1" dirty="0">
                          <a:effectLst/>
                          <a:latin typeface="Times New Roman" panose="02020603050405020304" pitchFamily="18" charset="0"/>
                          <a:ea typeface="Calibri" panose="020F0502020204030204" pitchFamily="34" charset="0"/>
                          <a:cs typeface="Times New Roman" panose="02020603050405020304" pitchFamily="18" charset="0"/>
                        </a:rPr>
                        <a:t>RESPUESTAS</a:t>
                      </a:r>
                      <a:endParaRPr lang="es-E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87935410"/>
                  </a:ext>
                </a:extLst>
              </a:tr>
              <a:tr h="606455">
                <a:tc>
                  <a:txBody>
                    <a:bodyPr/>
                    <a:lstStyle/>
                    <a:p>
                      <a:pPr marL="0" indent="0" algn="l">
                        <a:lnSpc>
                          <a:spcPct val="107000"/>
                        </a:lnSpc>
                        <a:spcAft>
                          <a:spcPts val="0"/>
                        </a:spcAft>
                      </a:pPr>
                      <a:r>
                        <a:rPr lang="es-EC" sz="1500" kern="1200" dirty="0">
                          <a:solidFill>
                            <a:schemeClr val="dk1"/>
                          </a:solidFill>
                          <a:effectLst/>
                          <a:latin typeface="+mn-lt"/>
                          <a:ea typeface="+mn-ea"/>
                          <a:cs typeface="+mn-cs"/>
                        </a:rPr>
                        <a:t>¿CUÁNDO SE INICIARÁ ESTA OBRA QUE TANTA FALTA NOS HACE?</a:t>
                      </a:r>
                      <a:endParaRPr lang="es-ES" sz="15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lvl="0" indent="0" algn="l">
                        <a:lnSpc>
                          <a:spcPct val="107000"/>
                        </a:lnSpc>
                        <a:spcAft>
                          <a:spcPts val="0"/>
                        </a:spcAft>
                      </a:pPr>
                      <a:r>
                        <a:rPr lang="es-EC" sz="1500" kern="1200" dirty="0">
                          <a:solidFill>
                            <a:schemeClr val="dk1"/>
                          </a:solidFill>
                          <a:effectLst/>
                          <a:latin typeface="+mn-lt"/>
                          <a:ea typeface="+mn-ea"/>
                          <a:cs typeface="+mn-cs"/>
                        </a:rPr>
                        <a:t>TENEMOS EL ESTUDIO Y SE EJECUTARÁ CON LA AMPLIACIÓN DE LA VÍA A CUATRO CARRILES.</a:t>
                      </a:r>
                      <a:endParaRPr lang="es-ES" sz="15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540628604"/>
                  </a:ext>
                </a:extLst>
              </a:tr>
              <a:tr h="759057">
                <a:tc>
                  <a:txBody>
                    <a:bodyPr/>
                    <a:lstStyle/>
                    <a:p>
                      <a:pPr marL="0" marR="0" lvl="0" indent="0" algn="l" defTabSz="457200" rtl="0" eaLnBrk="1" fontAlgn="auto" latinLnBrk="0" hangingPunct="1">
                        <a:lnSpc>
                          <a:spcPct val="107000"/>
                        </a:lnSpc>
                        <a:spcBef>
                          <a:spcPts val="0"/>
                        </a:spcBef>
                        <a:spcAft>
                          <a:spcPts val="0"/>
                        </a:spcAft>
                        <a:buClrTx/>
                        <a:buSzTx/>
                        <a:buFontTx/>
                        <a:buNone/>
                        <a:tabLst/>
                        <a:defRPr/>
                      </a:pPr>
                      <a:r>
                        <a:rPr lang="es-EC" sz="1500" kern="1200" dirty="0">
                          <a:solidFill>
                            <a:schemeClr val="dk1"/>
                          </a:solidFill>
                          <a:effectLst/>
                          <a:latin typeface="+mn-lt"/>
                          <a:ea typeface="+mn-ea"/>
                          <a:cs typeface="+mn-cs"/>
                        </a:rPr>
                        <a:t>¿POR QUÉ NO SE HA CONTINUADO CON EL ALCANTARILLADO EN LA CIUDADELA LA FAMILIA?</a:t>
                      </a:r>
                      <a:endParaRPr lang="es-ES" sz="15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l"/>
                      <a:r>
                        <a:rPr lang="es-EC" sz="1500" kern="1200" dirty="0">
                          <a:solidFill>
                            <a:schemeClr val="dk1"/>
                          </a:solidFill>
                          <a:effectLst/>
                          <a:latin typeface="+mn-lt"/>
                          <a:ea typeface="+mn-ea"/>
                          <a:cs typeface="+mn-cs"/>
                        </a:rPr>
                        <a:t>LA CDLA. LA FAMILIA CUENTA CON ALCANTARILLADO SANITARIO, SE PROGRAMARÁ PARA REALIZAR LAS AMPLIACIONES EN LOS LUGARES QUE FALTEN.</a:t>
                      </a:r>
                      <a:endParaRPr lang="es-ES" sz="1500" dirty="0">
                        <a:latin typeface="Century Gothic" panose="020B0502020202020204" pitchFamily="34" charset="0"/>
                      </a:endParaRPr>
                    </a:p>
                  </a:txBody>
                  <a:tcPr anchor="ctr"/>
                </a:tc>
                <a:extLst>
                  <a:ext uri="{0D108BD9-81ED-4DB2-BD59-A6C34878D82A}">
                    <a16:rowId xmlns:a16="http://schemas.microsoft.com/office/drawing/2014/main" val="3628625563"/>
                  </a:ext>
                </a:extLst>
              </a:tr>
              <a:tr h="838278">
                <a:tc>
                  <a:txBody>
                    <a:bodyPr/>
                    <a:lstStyle/>
                    <a:p>
                      <a:pPr marL="0" indent="0" algn="l">
                        <a:lnSpc>
                          <a:spcPct val="107000"/>
                        </a:lnSpc>
                        <a:spcAft>
                          <a:spcPts val="0"/>
                        </a:spcAft>
                      </a:pPr>
                      <a:r>
                        <a:rPr lang="es-EC" sz="1500" kern="1200" dirty="0">
                          <a:solidFill>
                            <a:schemeClr val="dk1"/>
                          </a:solidFill>
                          <a:effectLst/>
                          <a:latin typeface="+mn-lt"/>
                          <a:ea typeface="+mn-ea"/>
                          <a:cs typeface="+mn-cs"/>
                        </a:rPr>
                        <a:t>¿EN QUÉ TIEMPO TENDREMOS LAS REPUESTAS A NUESTRAS PETICIONES?</a:t>
                      </a:r>
                      <a:endParaRPr lang="es-ES" sz="15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l"/>
                      <a:r>
                        <a:rPr lang="es-EC" sz="1500" kern="1200" dirty="0">
                          <a:solidFill>
                            <a:schemeClr val="dk1"/>
                          </a:solidFill>
                          <a:effectLst/>
                          <a:latin typeface="+mn-lt"/>
                          <a:ea typeface="+mn-ea"/>
                          <a:cs typeface="+mn-cs"/>
                        </a:rPr>
                        <a:t>SE CUENTA CON EL ESTUDIO DEL ALCANTARILLADO SANITARIO DE ESTE SECTOR, HAY QUE GESTIONAR LOS RECURSOS PARA REALIZAR LA OBRA.</a:t>
                      </a:r>
                      <a:endParaRPr lang="es-ES" sz="1500" dirty="0">
                        <a:latin typeface="Century Gothic" panose="020B0502020202020204" pitchFamily="34" charset="0"/>
                      </a:endParaRPr>
                    </a:p>
                  </a:txBody>
                  <a:tcPr anchor="ctr"/>
                </a:tc>
                <a:extLst>
                  <a:ext uri="{0D108BD9-81ED-4DB2-BD59-A6C34878D82A}">
                    <a16:rowId xmlns:a16="http://schemas.microsoft.com/office/drawing/2014/main" val="2550109611"/>
                  </a:ext>
                </a:extLst>
              </a:tr>
              <a:tr h="1395100">
                <a:tc>
                  <a:txBody>
                    <a:bodyPr/>
                    <a:lstStyle/>
                    <a:p>
                      <a:r>
                        <a:rPr lang="es-EC" sz="1500" kern="1200" dirty="0">
                          <a:solidFill>
                            <a:schemeClr val="dk1"/>
                          </a:solidFill>
                          <a:effectLst/>
                          <a:latin typeface="+mn-lt"/>
                          <a:ea typeface="+mn-ea"/>
                          <a:cs typeface="+mn-cs"/>
                        </a:rPr>
                        <a:t>¿POR QUÉ AÚN NO SE CUMPLE EL CAMBIO DE LA TUBERÍA DE LA CALLE HERMAN BRAVO?</a:t>
                      </a:r>
                      <a:endParaRPr lang="es-ES" sz="1500" kern="1200" dirty="0">
                        <a:solidFill>
                          <a:schemeClr val="dk1"/>
                        </a:solidFill>
                        <a:effectLst/>
                        <a:latin typeface="+mn-lt"/>
                        <a:ea typeface="+mn-ea"/>
                        <a:cs typeface="+mn-cs"/>
                      </a:endParaRPr>
                    </a:p>
                    <a:p>
                      <a:r>
                        <a:rPr lang="es-EC" sz="1500" kern="1200" dirty="0">
                          <a:solidFill>
                            <a:schemeClr val="dk1"/>
                          </a:solidFill>
                          <a:effectLst/>
                          <a:latin typeface="+mn-lt"/>
                          <a:ea typeface="+mn-ea"/>
                          <a:cs typeface="+mn-cs"/>
                        </a:rPr>
                        <a:t> </a:t>
                      </a:r>
                      <a:endParaRPr lang="es-ES" sz="1500" kern="1200" dirty="0">
                        <a:solidFill>
                          <a:schemeClr val="dk1"/>
                        </a:solidFill>
                        <a:effectLst/>
                        <a:latin typeface="+mn-lt"/>
                        <a:ea typeface="+mn-ea"/>
                        <a:cs typeface="+mn-cs"/>
                      </a:endParaRPr>
                    </a:p>
                    <a:p>
                      <a:r>
                        <a:rPr lang="es-EC" sz="1500" kern="1200" dirty="0">
                          <a:solidFill>
                            <a:schemeClr val="dk1"/>
                          </a:solidFill>
                          <a:effectLst/>
                          <a:latin typeface="+mn-lt"/>
                          <a:ea typeface="+mn-ea"/>
                          <a:cs typeface="+mn-cs"/>
                        </a:rPr>
                        <a:t>¿POR QUÉ NO SE HA CAMBIADO LA TUBERÍA DAÑADA CON EL MEJORAMIENTO EN LA CALLE JOAQUÍN TOLEDO Y ZOILA ARÁUZ?</a:t>
                      </a:r>
                      <a:endParaRPr lang="es-ES" sz="15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l">
                        <a:lnSpc>
                          <a:spcPct val="107000"/>
                        </a:lnSpc>
                        <a:spcAft>
                          <a:spcPts val="0"/>
                        </a:spcAft>
                      </a:pPr>
                      <a:r>
                        <a:rPr lang="es-EC" sz="1500" kern="1200" dirty="0">
                          <a:solidFill>
                            <a:schemeClr val="dk1"/>
                          </a:solidFill>
                          <a:effectLst/>
                          <a:latin typeface="+mn-lt"/>
                          <a:ea typeface="+mn-ea"/>
                          <a:cs typeface="+mn-cs"/>
                        </a:rPr>
                        <a:t>DENTRO DE LA PROGRAMACIÓN QUE TIENE EMAPASR-EP, SE ENCUENTRA CONSIDERADO EL CAMBIO DE TUBERÍA DE LA RED TERCIARIA EN ESTOS SECTORES.</a:t>
                      </a:r>
                      <a:endParaRPr lang="es-ES" sz="15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578051064"/>
                  </a:ext>
                </a:extLst>
              </a:tr>
              <a:tr h="1313752">
                <a:tc>
                  <a:txBody>
                    <a:bodyPr/>
                    <a:lstStyle/>
                    <a:p>
                      <a:r>
                        <a:rPr lang="es-EC" sz="1500" kern="1200" dirty="0">
                          <a:solidFill>
                            <a:schemeClr val="dk1"/>
                          </a:solidFill>
                          <a:effectLst/>
                          <a:latin typeface="+mn-lt"/>
                          <a:ea typeface="+mn-ea"/>
                          <a:cs typeface="+mn-cs"/>
                        </a:rPr>
                        <a:t>MALA CONEXIÓN DE ALCANTARILLADO, YA QUE UNIERON LAS AGUAS SERVIDAS CON AGUAS LLUVIAS EN LA CDLA. “10 DE AGOSTO”</a:t>
                      </a:r>
                      <a:endParaRPr lang="es-ES" sz="1500" kern="1200" dirty="0">
                        <a:solidFill>
                          <a:schemeClr val="dk1"/>
                        </a:solidFill>
                        <a:effectLst/>
                        <a:latin typeface="+mn-lt"/>
                        <a:ea typeface="+mn-ea"/>
                        <a:cs typeface="+mn-cs"/>
                      </a:endParaRPr>
                    </a:p>
                    <a:p>
                      <a:r>
                        <a:rPr lang="es-EC" sz="1500" kern="1200" dirty="0">
                          <a:solidFill>
                            <a:schemeClr val="dk1"/>
                          </a:solidFill>
                          <a:effectLst/>
                          <a:latin typeface="+mn-lt"/>
                          <a:ea typeface="+mn-ea"/>
                          <a:cs typeface="+mn-cs"/>
                        </a:rPr>
                        <a:t> </a:t>
                      </a:r>
                      <a:endParaRPr lang="es-ES" sz="1500" kern="1200" dirty="0">
                        <a:solidFill>
                          <a:schemeClr val="dk1"/>
                        </a:solidFill>
                        <a:effectLst/>
                        <a:latin typeface="+mn-lt"/>
                        <a:ea typeface="+mn-ea"/>
                        <a:cs typeface="+mn-cs"/>
                      </a:endParaRPr>
                    </a:p>
                    <a:p>
                      <a:r>
                        <a:rPr lang="es-EC" sz="1500" kern="1200" dirty="0">
                          <a:solidFill>
                            <a:schemeClr val="dk1"/>
                          </a:solidFill>
                          <a:effectLst/>
                          <a:latin typeface="+mn-lt"/>
                          <a:ea typeface="+mn-ea"/>
                          <a:cs typeface="+mn-cs"/>
                        </a:rPr>
                        <a:t>PEDIMOS CONSTRUCCIÓN DE ALCANTARILLADO</a:t>
                      </a:r>
                      <a:endParaRPr lang="es-ES" sz="1500" dirty="0">
                        <a:latin typeface="Century Gothic" panose="020B0502020202020204" pitchFamily="34" charset="0"/>
                      </a:endParaRPr>
                    </a:p>
                  </a:txBody>
                  <a:tcPr anchor="ctr"/>
                </a:tc>
                <a:tc>
                  <a:txBody>
                    <a:bodyPr/>
                    <a:lstStyle/>
                    <a:p>
                      <a:pPr marL="0" indent="0">
                        <a:lnSpc>
                          <a:spcPct val="107000"/>
                        </a:lnSpc>
                        <a:spcAft>
                          <a:spcPts val="0"/>
                        </a:spcAft>
                      </a:pPr>
                      <a:r>
                        <a:rPr lang="es-ES" sz="1500" dirty="0">
                          <a:effectLst/>
                          <a:latin typeface="Century Gothic" panose="020B0502020202020204" pitchFamily="34" charset="0"/>
                          <a:ea typeface="Calibri" panose="020F0502020204030204" pitchFamily="34" charset="0"/>
                          <a:cs typeface="Times New Roman" panose="02020603050405020304" pitchFamily="18" charset="0"/>
                        </a:rPr>
                        <a:t>EL SISTEMA DE AGUAS LLUVIAS ESTA INDEPENDIENTE CON EL DE AGUAS SERVIDAS.  LO QUE FALTA ES SELLAR UNA TUBERÍA DEL ULTIMO COLECTOR PARA INDEPENDIZAR LOS SISTEMAS, EL MISMO QUE SE REALIZARÁ AL TERMINAR EL INVIERNO.</a:t>
                      </a:r>
                    </a:p>
                  </a:txBody>
                  <a:tcPr marL="68580" marR="68580" marT="0" marB="0"/>
                </a:tc>
                <a:extLst>
                  <a:ext uri="{0D108BD9-81ED-4DB2-BD59-A6C34878D82A}">
                    <a16:rowId xmlns:a16="http://schemas.microsoft.com/office/drawing/2014/main" val="3671764811"/>
                  </a:ext>
                </a:extLst>
              </a:tr>
              <a:tr h="1510396">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EC" sz="1600" kern="1200" dirty="0">
                          <a:solidFill>
                            <a:schemeClr val="dk1"/>
                          </a:solidFill>
                          <a:effectLst/>
                          <a:latin typeface="+mn-lt"/>
                          <a:ea typeface="+mn-ea"/>
                          <a:cs typeface="+mn-cs"/>
                        </a:rPr>
                        <a:t>¿POR QUÉ NO SE HA REALIZADO EL ALCANTARILLADO?</a:t>
                      </a:r>
                      <a:endParaRPr lang="es-ES" sz="1600" dirty="0">
                        <a:effectLst/>
                        <a:latin typeface="Century Gothic" panose="020B0502020202020204" pitchFamily="34" charset="0"/>
                        <a:ea typeface="Calibri" panose="020F0502020204030204" pitchFamily="34" charset="0"/>
                        <a:cs typeface="Times New Roman" panose="02020603050405020304" pitchFamily="18" charset="0"/>
                      </a:endParaRPr>
                    </a:p>
                    <a:p>
                      <a:endParaRPr lang="es-ES" sz="1700" dirty="0">
                        <a:latin typeface="Century Gothic" panose="020B0502020202020204" pitchFamily="34" charset="0"/>
                      </a:endParaRPr>
                    </a:p>
                  </a:txBody>
                  <a:tcPr anchor="ctr"/>
                </a:tc>
                <a:tc>
                  <a:txBody>
                    <a:bodyPr/>
                    <a:lstStyle/>
                    <a:p>
                      <a:pPr marL="0" marR="0" lvl="0" indent="0" algn="l" defTabSz="457200" rtl="0" eaLnBrk="1" fontAlgn="auto" latinLnBrk="0" hangingPunct="1">
                        <a:lnSpc>
                          <a:spcPct val="107000"/>
                        </a:lnSpc>
                        <a:spcBef>
                          <a:spcPts val="0"/>
                        </a:spcBef>
                        <a:spcAft>
                          <a:spcPts val="0"/>
                        </a:spcAft>
                        <a:buClrTx/>
                        <a:buSzTx/>
                        <a:buFontTx/>
                        <a:buNone/>
                        <a:tabLst/>
                        <a:defRPr/>
                      </a:pPr>
                      <a:r>
                        <a:rPr lang="es-EC" sz="1600" kern="1200" dirty="0">
                          <a:solidFill>
                            <a:schemeClr val="dk1"/>
                          </a:solidFill>
                          <a:effectLst/>
                          <a:latin typeface="+mn-lt"/>
                          <a:ea typeface="+mn-ea"/>
                          <a:cs typeface="+mn-cs"/>
                        </a:rPr>
                        <a:t>TODO EL SECTOR DE LA CIUDADELA 23 DE DICIEMBRE TENEMOS EL ESTUDIO DE ALCANTARILLADO SANITARIO MISMO QUE INCLUYE PLANTA DE TRATAMIENTO DE AGUAS SERVIDAS, EN LA ACTUALIDAD SE ESTA TRAMITANDO UN CRÉDITO PARA REALIZAR LA OBRA.</a:t>
                      </a:r>
                      <a:endParaRPr lang="es-ES" sz="1600" dirty="0">
                        <a:effectLst/>
                        <a:latin typeface="Century Gothic" panose="020B0502020202020204" pitchFamily="34" charset="0"/>
                        <a:ea typeface="Calibri" panose="020F0502020204030204" pitchFamily="34" charset="0"/>
                        <a:cs typeface="Times New Roman" panose="02020603050405020304" pitchFamily="18" charset="0"/>
                      </a:endParaRPr>
                    </a:p>
                    <a:p>
                      <a:pPr marL="0" indent="0">
                        <a:lnSpc>
                          <a:spcPct val="107000"/>
                        </a:lnSpc>
                        <a:spcAft>
                          <a:spcPts val="0"/>
                        </a:spcAft>
                      </a:pPr>
                      <a:endParaRPr lang="es-ES" sz="17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622820702"/>
                  </a:ext>
                </a:extLst>
              </a:tr>
            </a:tbl>
          </a:graphicData>
        </a:graphic>
      </p:graphicFrame>
    </p:spTree>
    <p:extLst>
      <p:ext uri="{BB962C8B-B14F-4D97-AF65-F5344CB8AC3E}">
        <p14:creationId xmlns:p14="http://schemas.microsoft.com/office/powerpoint/2010/main" val="379016391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0" y="1"/>
            <a:ext cx="12192000" cy="6857999"/>
          </a:xfrm>
          <a:prstGeom prst="rect">
            <a:avLst/>
          </a:prstGeom>
        </p:spPr>
      </p:pic>
      <p:sp>
        <p:nvSpPr>
          <p:cNvPr id="2" name="Título 1"/>
          <p:cNvSpPr>
            <a:spLocks noGrp="1"/>
          </p:cNvSpPr>
          <p:nvPr>
            <p:ph type="title"/>
          </p:nvPr>
        </p:nvSpPr>
        <p:spPr>
          <a:xfrm>
            <a:off x="143936" y="717918"/>
            <a:ext cx="10117739" cy="2525146"/>
          </a:xfrm>
          <a:prstGeom prst="roundRect">
            <a:avLst/>
          </a:prstGeom>
        </p:spPr>
        <p:style>
          <a:lnRef idx="1">
            <a:schemeClr val="accent5"/>
          </a:lnRef>
          <a:fillRef idx="2">
            <a:schemeClr val="accent5"/>
          </a:fillRef>
          <a:effectRef idx="1">
            <a:schemeClr val="accent5"/>
          </a:effectRef>
          <a:fontRef idx="minor">
            <a:schemeClr val="dk1"/>
          </a:fontRef>
        </p:style>
        <p:txBody>
          <a:bodyPr>
            <a:noAutofit/>
          </a:bodyPr>
          <a:lstStyle/>
          <a:p>
            <a:br>
              <a:rPr lang="es-EC" sz="1800" b="1" dirty="0">
                <a:solidFill>
                  <a:schemeClr val="accent1">
                    <a:lumMod val="75000"/>
                  </a:schemeClr>
                </a:solidFill>
              </a:rPr>
            </a:br>
            <a:r>
              <a:rPr lang="es-EC" sz="1800" b="1" dirty="0">
                <a:solidFill>
                  <a:schemeClr val="accent1">
                    <a:lumMod val="75000"/>
                  </a:schemeClr>
                </a:solidFill>
              </a:rPr>
              <a:t>PLAN DE GOBIERNO</a:t>
            </a:r>
            <a:br>
              <a:rPr lang="es-EC" sz="1800" i="1" dirty="0">
                <a:solidFill>
                  <a:schemeClr val="accent1">
                    <a:lumMod val="75000"/>
                  </a:schemeClr>
                </a:solidFill>
                <a:latin typeface="Cambria" panose="02040503050406030204" pitchFamily="18" charset="0"/>
              </a:rPr>
            </a:br>
            <a:r>
              <a:rPr lang="es-EC" sz="2000" i="1" dirty="0">
                <a:solidFill>
                  <a:schemeClr val="accent1">
                    <a:lumMod val="75000"/>
                  </a:schemeClr>
                </a:solidFill>
                <a:latin typeface="Cambria" panose="02040503050406030204" pitchFamily="18" charset="0"/>
              </a:rPr>
              <a:t>GESTIONAR LA ASIGNACIÓN DE RECURSOS PARA LA CONSTRUCCIÓN DE REDES DE ALCANTARILLADO SANITARIO EN LOS SECTORES CON DEFICIENCIA EN LA CIUDAD DE SANTA ROSA, EN LOS SITIOS RURALES, CON FONDOS PROVENIENTES DE PRÉSTAMOS, FONDOS PROPIOS DEL GAD MUNICIPAL Y LA EMAPASR EP, HASTA LLEGAR AL 95 % DE COBERTURA EN EL ÁREA URBANA Y AL 60 % EN EL ÁREA RURAL.</a:t>
            </a:r>
            <a:br>
              <a:rPr lang="es-EC" sz="2000" dirty="0">
                <a:solidFill>
                  <a:schemeClr val="accent1">
                    <a:lumMod val="75000"/>
                  </a:schemeClr>
                </a:solidFill>
              </a:rPr>
            </a:br>
            <a:endParaRPr lang="es-EC" sz="2000" dirty="0">
              <a:solidFill>
                <a:schemeClr val="accent1">
                  <a:lumMod val="75000"/>
                </a:schemeClr>
              </a:solidFill>
            </a:endParaRPr>
          </a:p>
        </p:txBody>
      </p:sp>
      <p:sp>
        <p:nvSpPr>
          <p:cNvPr id="5" name="Marcador de texto 4"/>
          <p:cNvSpPr>
            <a:spLocks noGrp="1"/>
          </p:cNvSpPr>
          <p:nvPr>
            <p:ph type="body" idx="1"/>
          </p:nvPr>
        </p:nvSpPr>
        <p:spPr>
          <a:xfrm>
            <a:off x="854653" y="3678007"/>
            <a:ext cx="11135087" cy="2977437"/>
          </a:xfrm>
          <a:prstGeom prst="roundRect">
            <a:avLst/>
          </a:prstGeom>
          <a:solidFill>
            <a:schemeClr val="accent4">
              <a:lumMod val="60000"/>
              <a:lumOff val="40000"/>
            </a:schemeClr>
          </a:solidFill>
        </p:spPr>
        <p:txBody>
          <a:bodyPr>
            <a:noAutofit/>
          </a:bodyPr>
          <a:lstStyle/>
          <a:p>
            <a:r>
              <a:rPr lang="es-EC" b="1" dirty="0">
                <a:solidFill>
                  <a:schemeClr val="bg1"/>
                </a:solidFill>
              </a:rPr>
              <a:t>RESPUESTAS EN BASE A LA RELACIÓN PLAN DE GOBIERNO, POA /PAC DE LA EMAPASR-EP:</a:t>
            </a:r>
            <a:endParaRPr lang="es-EC" dirty="0">
              <a:solidFill>
                <a:schemeClr val="bg1"/>
              </a:solidFill>
            </a:endParaRPr>
          </a:p>
          <a:p>
            <a:r>
              <a:rPr lang="es-ES" dirty="0">
                <a:solidFill>
                  <a:schemeClr val="bg1"/>
                </a:solidFill>
              </a:rPr>
              <a:t>• En relación al POA/PAC planificado en el año 2018, se tiene un resultado del 100/100%</a:t>
            </a:r>
          </a:p>
          <a:p>
            <a:r>
              <a:rPr lang="es-ES" dirty="0">
                <a:solidFill>
                  <a:schemeClr val="bg1"/>
                </a:solidFill>
              </a:rPr>
              <a:t>• La cobertura de Alcantarillado Sanitario en la Ciudad de Santa Rosa en el Área Urbana es del 90 %.</a:t>
            </a:r>
          </a:p>
          <a:p>
            <a:r>
              <a:rPr lang="es-ES" dirty="0">
                <a:solidFill>
                  <a:schemeClr val="bg1"/>
                </a:solidFill>
              </a:rPr>
              <a:t>• La cobertura de Alcantarillado Sanitario en el Área Rural del Cantón Santa Rosa es del 60 %</a:t>
            </a:r>
          </a:p>
          <a:p>
            <a:r>
              <a:rPr lang="es-ES" dirty="0">
                <a:solidFill>
                  <a:schemeClr val="bg1"/>
                </a:solidFill>
              </a:rPr>
              <a:t>En referencia a las preguntas que se han formulado, no estuvo planificado la Construcción del Alcantarillado en los Sitios y Ciudadelas que se han referido en la Asamblea Ciudadana.</a:t>
            </a:r>
          </a:p>
          <a:p>
            <a:endParaRPr lang="es-EC" dirty="0">
              <a:solidFill>
                <a:schemeClr val="bg1"/>
              </a:solidFill>
            </a:endParaRPr>
          </a:p>
        </p:txBody>
      </p:sp>
    </p:spTree>
    <p:extLst>
      <p:ext uri="{BB962C8B-B14F-4D97-AF65-F5344CB8AC3E}">
        <p14:creationId xmlns:p14="http://schemas.microsoft.com/office/powerpoint/2010/main" val="178480622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500"/>
                                  </p:stCondLst>
                                  <p:childTnLst>
                                    <p:set>
                                      <p:cBhvr>
                                        <p:cTn id="6" dur="1" fill="hold">
                                          <p:stCondLst>
                                            <p:cond delay="0"/>
                                          </p:stCondLst>
                                        </p:cTn>
                                        <p:tgtEl>
                                          <p:spTgt spid="2"/>
                                        </p:tgtEl>
                                        <p:attrNameLst>
                                          <p:attrName>style.visibility</p:attrName>
                                        </p:attrNameLst>
                                      </p:cBhvr>
                                      <p:to>
                                        <p:strVal val="visible"/>
                                      </p:to>
                                    </p:set>
                                    <p:anim calcmode="lin" valueType="num">
                                      <p:cBhvr>
                                        <p:cTn id="7" dur="1250" fill="hold"/>
                                        <p:tgtEl>
                                          <p:spTgt spid="2"/>
                                        </p:tgtEl>
                                        <p:attrNameLst>
                                          <p:attrName>ppt_w</p:attrName>
                                        </p:attrNameLst>
                                      </p:cBhvr>
                                      <p:tavLst>
                                        <p:tav tm="0">
                                          <p:val>
                                            <p:fltVal val="0"/>
                                          </p:val>
                                        </p:tav>
                                        <p:tav tm="100000">
                                          <p:val>
                                            <p:strVal val="#ppt_w"/>
                                          </p:val>
                                        </p:tav>
                                      </p:tavLst>
                                    </p:anim>
                                    <p:anim calcmode="lin" valueType="num">
                                      <p:cBhvr>
                                        <p:cTn id="8" dur="1250" fill="hold"/>
                                        <p:tgtEl>
                                          <p:spTgt spid="2"/>
                                        </p:tgtEl>
                                        <p:attrNameLst>
                                          <p:attrName>ppt_h</p:attrName>
                                        </p:attrNameLst>
                                      </p:cBhvr>
                                      <p:tavLst>
                                        <p:tav tm="0">
                                          <p:val>
                                            <p:fltVal val="0"/>
                                          </p:val>
                                        </p:tav>
                                        <p:tav tm="100000">
                                          <p:val>
                                            <p:strVal val="#ppt_h"/>
                                          </p:val>
                                        </p:tav>
                                      </p:tavLst>
                                    </p:anim>
                                    <p:anim calcmode="lin" valueType="num">
                                      <p:cBhvr>
                                        <p:cTn id="9" dur="1250" fill="hold"/>
                                        <p:tgtEl>
                                          <p:spTgt spid="2"/>
                                        </p:tgtEl>
                                        <p:attrNameLst>
                                          <p:attrName>style.rotation</p:attrName>
                                        </p:attrNameLst>
                                      </p:cBhvr>
                                      <p:tavLst>
                                        <p:tav tm="0">
                                          <p:val>
                                            <p:fltVal val="90"/>
                                          </p:val>
                                        </p:tav>
                                        <p:tav tm="100000">
                                          <p:val>
                                            <p:fltVal val="0"/>
                                          </p:val>
                                        </p:tav>
                                      </p:tavLst>
                                    </p:anim>
                                    <p:animEffect transition="in" filter="fade">
                                      <p:cBhvr>
                                        <p:cTn id="10" dur="125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animEffect transition="in" filter="circle(in)">
                                      <p:cBhvr>
                                        <p:cTn id="15" dur="20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0" y="-246259"/>
            <a:ext cx="12192000" cy="6857999"/>
          </a:xfrm>
          <a:prstGeom prst="rect">
            <a:avLst/>
          </a:prstGeom>
        </p:spPr>
      </p:pic>
      <p:sp>
        <p:nvSpPr>
          <p:cNvPr id="17" name="Rectangle 21"/>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9" name="Rectangle 24"/>
          <p:cNvSpPr>
            <a:spLocks noChangeArrowheads="1"/>
          </p:cNvSpPr>
          <p:nvPr/>
        </p:nvSpPr>
        <p:spPr bwMode="auto">
          <a:xfrm>
            <a:off x="0" y="914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5" name="Cuadro de texto 1">
            <a:extLst>
              <a:ext uri="{FF2B5EF4-FFF2-40B4-BE49-F238E27FC236}">
                <a16:creationId xmlns:a16="http://schemas.microsoft.com/office/drawing/2014/main" id="{8F57F890-678A-478B-BC1D-204975FC851C}"/>
              </a:ext>
            </a:extLst>
          </p:cNvPr>
          <p:cNvSpPr txBox="1"/>
          <p:nvPr/>
        </p:nvSpPr>
        <p:spPr>
          <a:xfrm>
            <a:off x="672951" y="99990"/>
            <a:ext cx="11018222" cy="496636"/>
          </a:xfrm>
          <a:prstGeom prst="roundRect">
            <a:avLst/>
          </a:prstGeom>
          <a:solidFill>
            <a:schemeClr val="accent5">
              <a:lumMod val="60000"/>
              <a:lumOff val="40000"/>
            </a:schemeClr>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0"/>
              </a:spcAft>
            </a:pPr>
            <a:r>
              <a:rPr lang="es-ES" sz="16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AMPLIACIONES DEL SISTEMA DE ALCANTARILLADO SANITARIO</a:t>
            </a:r>
            <a:r>
              <a:rPr lang="es-ES" sz="1600"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r>
              <a:rPr lang="es-ES" sz="16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EN DIFERENTES SECTORES DEL CANTÓN</a:t>
            </a:r>
            <a:endParaRPr lang="es-ES"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6" name="Imagen 15">
            <a:extLst>
              <a:ext uri="{FF2B5EF4-FFF2-40B4-BE49-F238E27FC236}">
                <a16:creationId xmlns:a16="http://schemas.microsoft.com/office/drawing/2014/main" id="{226EB363-8F5A-4A84-8A19-A6CD68D3A440}"/>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0959" y="703459"/>
            <a:ext cx="1890036" cy="2725541"/>
          </a:xfrm>
          <a:prstGeom prst="rect">
            <a:avLst/>
          </a:prstGeom>
          <a:noFill/>
          <a:ln w="12700">
            <a:solidFill>
              <a:schemeClr val="bg1"/>
            </a:solidFill>
          </a:ln>
        </p:spPr>
      </p:pic>
      <p:pic>
        <p:nvPicPr>
          <p:cNvPr id="20" name="Imagen 19">
            <a:extLst>
              <a:ext uri="{FF2B5EF4-FFF2-40B4-BE49-F238E27FC236}">
                <a16:creationId xmlns:a16="http://schemas.microsoft.com/office/drawing/2014/main" id="{68092835-7176-4079-A076-D5B2465D4B19}"/>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05411" y="703459"/>
            <a:ext cx="1971149" cy="2725541"/>
          </a:xfrm>
          <a:prstGeom prst="rect">
            <a:avLst/>
          </a:prstGeom>
          <a:noFill/>
          <a:ln w="12700">
            <a:solidFill>
              <a:schemeClr val="bg1"/>
            </a:solidFill>
          </a:ln>
        </p:spPr>
      </p:pic>
      <p:sp>
        <p:nvSpPr>
          <p:cNvPr id="40" name="Cuadro de texto 7"/>
          <p:cNvSpPr txBox="1"/>
          <p:nvPr/>
        </p:nvSpPr>
        <p:spPr>
          <a:xfrm>
            <a:off x="1114814" y="3016758"/>
            <a:ext cx="3129515" cy="568730"/>
          </a:xfrm>
          <a:prstGeom prst="roundRect">
            <a:avLst/>
          </a:prstGeom>
          <a:solidFill>
            <a:schemeClr val="accent5">
              <a:lumMod val="20000"/>
              <a:lumOff val="80000"/>
            </a:schemeClr>
          </a:solidFill>
          <a:ln w="12700">
            <a:solidFill>
              <a:schemeClr val="accent5">
                <a:lumMod val="75000"/>
              </a:schemeClr>
            </a:solidFill>
          </a:ln>
          <a:effectLst>
            <a:outerShdw blurRad="50800" dist="38100" dir="2700000" algn="tl" rotWithShape="0">
              <a:prstClr val="black">
                <a:alpha val="40000"/>
              </a:prstClr>
            </a:outerShdw>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r>
              <a:rPr lang="es-EC" sz="1400" b="1" dirty="0">
                <a:solidFill>
                  <a:schemeClr val="bg2">
                    <a:lumMod val="75000"/>
                  </a:schemeClr>
                </a:solidFill>
              </a:rPr>
              <a:t>CDLA. LA FAMILIA, SECTOR COL. WENSCELAO OLLAGUE</a:t>
            </a:r>
            <a:endParaRPr lang="es-ES" sz="1400" dirty="0">
              <a:solidFill>
                <a:schemeClr val="bg2">
                  <a:lumMod val="75000"/>
                </a:schemeClr>
              </a:solidFill>
            </a:endParaRPr>
          </a:p>
        </p:txBody>
      </p:sp>
      <p:pic>
        <p:nvPicPr>
          <p:cNvPr id="21" name="Imagen 20">
            <a:extLst>
              <a:ext uri="{FF2B5EF4-FFF2-40B4-BE49-F238E27FC236}">
                <a16:creationId xmlns:a16="http://schemas.microsoft.com/office/drawing/2014/main" id="{3DD4612E-6E76-4094-A60B-59C63B0105A7}"/>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25966" y="883101"/>
            <a:ext cx="2803795" cy="3612233"/>
          </a:xfrm>
          <a:prstGeom prst="rect">
            <a:avLst/>
          </a:prstGeom>
          <a:noFill/>
          <a:ln w="12700">
            <a:solidFill>
              <a:schemeClr val="bg1"/>
            </a:solidFill>
          </a:ln>
        </p:spPr>
      </p:pic>
      <p:sp>
        <p:nvSpPr>
          <p:cNvPr id="35" name="Cuadro de texto 7"/>
          <p:cNvSpPr txBox="1"/>
          <p:nvPr/>
        </p:nvSpPr>
        <p:spPr>
          <a:xfrm>
            <a:off x="5472332" y="4285238"/>
            <a:ext cx="2890549" cy="591748"/>
          </a:xfrm>
          <a:prstGeom prst="roundRect">
            <a:avLst/>
          </a:prstGeom>
          <a:solidFill>
            <a:schemeClr val="accent5">
              <a:lumMod val="20000"/>
              <a:lumOff val="80000"/>
            </a:schemeClr>
          </a:solidFill>
          <a:ln w="12700">
            <a:solidFill>
              <a:schemeClr val="bg1"/>
            </a:solidFill>
          </a:ln>
          <a:effectLst>
            <a:outerShdw blurRad="50800" dist="38100" dir="2700000" algn="tl" rotWithShape="0">
              <a:prstClr val="black">
                <a:alpha val="40000"/>
              </a:prstClr>
            </a:outerShdw>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r>
              <a:rPr lang="es-EC" sz="1600" b="1" dirty="0">
                <a:solidFill>
                  <a:schemeClr val="bg2">
                    <a:lumMod val="75000"/>
                  </a:schemeClr>
                </a:solidFill>
              </a:rPr>
              <a:t>CALLE ZOILA ARÁUZ –</a:t>
            </a:r>
          </a:p>
          <a:p>
            <a:pPr algn="ctr"/>
            <a:r>
              <a:rPr lang="es-EC" sz="1600" b="1" dirty="0">
                <a:solidFill>
                  <a:schemeClr val="bg2">
                    <a:lumMod val="75000"/>
                  </a:schemeClr>
                </a:solidFill>
              </a:rPr>
              <a:t>B. TENIENTE HUGO ORTIZ</a:t>
            </a:r>
            <a:endParaRPr lang="es-EC" sz="1600" dirty="0">
              <a:solidFill>
                <a:schemeClr val="bg2">
                  <a:lumMod val="75000"/>
                </a:schemeClr>
              </a:solidFill>
              <a:effectLst/>
              <a:ea typeface="Calibri" panose="020F0502020204030204" pitchFamily="34" charset="0"/>
              <a:cs typeface="Times New Roman" panose="02020603050405020304" pitchFamily="18" charset="0"/>
            </a:endParaRPr>
          </a:p>
        </p:txBody>
      </p:sp>
      <p:pic>
        <p:nvPicPr>
          <p:cNvPr id="22" name="Imagen 21">
            <a:extLst>
              <a:ext uri="{FF2B5EF4-FFF2-40B4-BE49-F238E27FC236}">
                <a16:creationId xmlns:a16="http://schemas.microsoft.com/office/drawing/2014/main" id="{032A1935-67CE-415C-8C8F-5D75CE988724}"/>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040720" y="883102"/>
            <a:ext cx="2620043" cy="3612232"/>
          </a:xfrm>
          <a:prstGeom prst="rect">
            <a:avLst/>
          </a:prstGeom>
          <a:noFill/>
          <a:ln w="12700">
            <a:solidFill>
              <a:schemeClr val="bg1"/>
            </a:solidFill>
          </a:ln>
        </p:spPr>
      </p:pic>
      <p:sp>
        <p:nvSpPr>
          <p:cNvPr id="37" name="Cuadro de texto 6"/>
          <p:cNvSpPr txBox="1"/>
          <p:nvPr/>
        </p:nvSpPr>
        <p:spPr>
          <a:xfrm>
            <a:off x="8946858" y="4292896"/>
            <a:ext cx="2686924" cy="504849"/>
          </a:xfrm>
          <a:prstGeom prst="roundRect">
            <a:avLst/>
          </a:prstGeom>
          <a:solidFill>
            <a:schemeClr val="accent5">
              <a:lumMod val="20000"/>
              <a:lumOff val="80000"/>
            </a:schemeClr>
          </a:solidFill>
          <a:ln w="12700">
            <a:solidFill>
              <a:schemeClr val="accent5">
                <a:lumMod val="75000"/>
              </a:schemeClr>
            </a:solidFill>
          </a:ln>
          <a:effectLst>
            <a:outerShdw blurRad="50800" dist="38100" dir="2700000" algn="tl" rotWithShape="0">
              <a:prstClr val="black">
                <a:alpha val="40000"/>
              </a:prstClr>
            </a:outerShdw>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800"/>
              </a:spcAft>
            </a:pPr>
            <a:r>
              <a:rPr lang="es-EC" sz="1600" b="1" dirty="0">
                <a:solidFill>
                  <a:schemeClr val="bg2">
                    <a:lumMod val="75000"/>
                  </a:schemeClr>
                </a:solidFill>
              </a:rPr>
              <a:t>CDLA. VITE CORONEL</a:t>
            </a:r>
            <a:endParaRPr lang="es-EC" sz="1600" dirty="0">
              <a:solidFill>
                <a:schemeClr val="bg2">
                  <a:lumMod val="75000"/>
                </a:schemeClr>
              </a:solidFill>
              <a:effectLst/>
              <a:ea typeface="Calibri" panose="020F0502020204030204" pitchFamily="34" charset="0"/>
              <a:cs typeface="Times New Roman" panose="02020603050405020304" pitchFamily="18" charset="0"/>
            </a:endParaRPr>
          </a:p>
        </p:txBody>
      </p:sp>
      <p:pic>
        <p:nvPicPr>
          <p:cNvPr id="23" name="Imagen 22">
            <a:extLst>
              <a:ext uri="{FF2B5EF4-FFF2-40B4-BE49-F238E27FC236}">
                <a16:creationId xmlns:a16="http://schemas.microsoft.com/office/drawing/2014/main" id="{070150EC-29C0-4056-B83B-2FA2059981C3}"/>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434236" y="3707566"/>
            <a:ext cx="2362850" cy="3097152"/>
          </a:xfrm>
          <a:prstGeom prst="rect">
            <a:avLst/>
          </a:prstGeom>
          <a:noFill/>
          <a:ln w="12700">
            <a:solidFill>
              <a:schemeClr val="bg1"/>
            </a:solidFill>
          </a:ln>
        </p:spPr>
      </p:pic>
      <p:sp>
        <p:nvSpPr>
          <p:cNvPr id="39" name="Cuadro de texto 10"/>
          <p:cNvSpPr txBox="1"/>
          <p:nvPr/>
        </p:nvSpPr>
        <p:spPr>
          <a:xfrm>
            <a:off x="3645403" y="5440480"/>
            <a:ext cx="2651163" cy="714061"/>
          </a:xfrm>
          <a:prstGeom prst="roundRect">
            <a:avLst/>
          </a:prstGeom>
          <a:solidFill>
            <a:schemeClr val="accent5">
              <a:lumMod val="20000"/>
              <a:lumOff val="80000"/>
            </a:schemeClr>
          </a:solidFill>
          <a:ln w="12700">
            <a:solidFill>
              <a:schemeClr val="accent5">
                <a:lumMod val="75000"/>
              </a:schemeClr>
            </a:solidFill>
          </a:ln>
          <a:effectLst>
            <a:outerShdw blurRad="50800" dist="38100" dir="2700000" algn="tl" rotWithShape="0">
              <a:prstClr val="black">
                <a:alpha val="40000"/>
              </a:prstClr>
            </a:outerShdw>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pPr>
            <a:r>
              <a:rPr lang="es-EC" sz="1600" b="1" dirty="0">
                <a:solidFill>
                  <a:schemeClr val="bg2">
                    <a:lumMod val="75000"/>
                  </a:schemeClr>
                </a:solidFill>
              </a:rPr>
              <a:t>SECTOR EL SAUCE  </a:t>
            </a:r>
          </a:p>
          <a:p>
            <a:pPr algn="ctr">
              <a:lnSpc>
                <a:spcPct val="107000"/>
              </a:lnSpc>
            </a:pPr>
            <a:r>
              <a:rPr lang="es-EC" sz="1600" b="1" dirty="0">
                <a:solidFill>
                  <a:schemeClr val="bg2">
                    <a:lumMod val="75000"/>
                  </a:schemeClr>
                </a:solidFill>
              </a:rPr>
              <a:t>SITIO SAN AGUSTÍN </a:t>
            </a:r>
            <a:endParaRPr lang="es-EC" sz="1600" dirty="0">
              <a:solidFill>
                <a:schemeClr val="bg2">
                  <a:lumMod val="75000"/>
                </a:schemeClr>
              </a:solidFill>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2318937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circle(in)">
                                      <p:cBhvr>
                                        <p:cTn id="10" dur="2000"/>
                                        <p:tgtEl>
                                          <p:spTgt spid="35"/>
                                        </p:tgtEl>
                                      </p:cBhvr>
                                    </p:animEffect>
                                  </p:childTnLst>
                                </p:cTn>
                              </p:par>
                              <p:par>
                                <p:cTn id="11" presetID="53" presetClass="entr" presetSubtype="16" fill="hold" grpId="0" nodeType="withEffect">
                                  <p:stCondLst>
                                    <p:cond delay="0"/>
                                  </p:stCondLst>
                                  <p:childTnLst>
                                    <p:set>
                                      <p:cBhvr>
                                        <p:cTn id="12" dur="1" fill="hold">
                                          <p:stCondLst>
                                            <p:cond delay="0"/>
                                          </p:stCondLst>
                                        </p:cTn>
                                        <p:tgtEl>
                                          <p:spTgt spid="37"/>
                                        </p:tgtEl>
                                        <p:attrNameLst>
                                          <p:attrName>style.visibility</p:attrName>
                                        </p:attrNameLst>
                                      </p:cBhvr>
                                      <p:to>
                                        <p:strVal val="visible"/>
                                      </p:to>
                                    </p:set>
                                    <p:anim calcmode="lin" valueType="num">
                                      <p:cBhvr>
                                        <p:cTn id="13" dur="500" fill="hold"/>
                                        <p:tgtEl>
                                          <p:spTgt spid="37"/>
                                        </p:tgtEl>
                                        <p:attrNameLst>
                                          <p:attrName>ppt_w</p:attrName>
                                        </p:attrNameLst>
                                      </p:cBhvr>
                                      <p:tavLst>
                                        <p:tav tm="0">
                                          <p:val>
                                            <p:fltVal val="0"/>
                                          </p:val>
                                        </p:tav>
                                        <p:tav tm="100000">
                                          <p:val>
                                            <p:strVal val="#ppt_w"/>
                                          </p:val>
                                        </p:tav>
                                      </p:tavLst>
                                    </p:anim>
                                    <p:anim calcmode="lin" valueType="num">
                                      <p:cBhvr>
                                        <p:cTn id="14" dur="500" fill="hold"/>
                                        <p:tgtEl>
                                          <p:spTgt spid="37"/>
                                        </p:tgtEl>
                                        <p:attrNameLst>
                                          <p:attrName>ppt_h</p:attrName>
                                        </p:attrNameLst>
                                      </p:cBhvr>
                                      <p:tavLst>
                                        <p:tav tm="0">
                                          <p:val>
                                            <p:fltVal val="0"/>
                                          </p:val>
                                        </p:tav>
                                        <p:tav tm="100000">
                                          <p:val>
                                            <p:strVal val="#ppt_h"/>
                                          </p:val>
                                        </p:tav>
                                      </p:tavLst>
                                    </p:anim>
                                    <p:animEffect transition="in" filter="fade">
                                      <p:cBhvr>
                                        <p:cTn id="15" dur="500"/>
                                        <p:tgtEl>
                                          <p:spTgt spid="37"/>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39"/>
                                        </p:tgtEl>
                                        <p:attrNameLst>
                                          <p:attrName>style.visibility</p:attrName>
                                        </p:attrNameLst>
                                      </p:cBhvr>
                                      <p:to>
                                        <p:strVal val="visible"/>
                                      </p:to>
                                    </p:set>
                                    <p:animEffect transition="in" filter="wipe(down)">
                                      <p:cBhvr>
                                        <p:cTn id="18"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7" grpId="0" animBg="1"/>
      <p:bldP spid="3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0" y="-478"/>
            <a:ext cx="12192000" cy="6857999"/>
          </a:xfrm>
          <a:prstGeom prst="rect">
            <a:avLst/>
          </a:prstGeom>
        </p:spPr>
      </p:pic>
      <p:sp>
        <p:nvSpPr>
          <p:cNvPr id="17" name="Rectangle 21"/>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9" name="Rectangle 24"/>
          <p:cNvSpPr>
            <a:spLocks noChangeArrowheads="1"/>
          </p:cNvSpPr>
          <p:nvPr/>
        </p:nvSpPr>
        <p:spPr bwMode="auto">
          <a:xfrm>
            <a:off x="0" y="914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5" name="Cuadro de texto 1">
            <a:extLst>
              <a:ext uri="{FF2B5EF4-FFF2-40B4-BE49-F238E27FC236}">
                <a16:creationId xmlns:a16="http://schemas.microsoft.com/office/drawing/2014/main" id="{8F57F890-678A-478B-BC1D-204975FC851C}"/>
              </a:ext>
            </a:extLst>
          </p:cNvPr>
          <p:cNvSpPr txBox="1"/>
          <p:nvPr/>
        </p:nvSpPr>
        <p:spPr>
          <a:xfrm>
            <a:off x="672951" y="99990"/>
            <a:ext cx="11018222" cy="496636"/>
          </a:xfrm>
          <a:prstGeom prst="roundRect">
            <a:avLst/>
          </a:prstGeom>
          <a:solidFill>
            <a:schemeClr val="accent5">
              <a:lumMod val="60000"/>
              <a:lumOff val="40000"/>
            </a:schemeClr>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0"/>
              </a:spcAft>
            </a:pPr>
            <a:r>
              <a:rPr lang="es-ES" sz="16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AMPLIACIONES DEL SISTEMA DE ALCANTARILLADO SANITARIO</a:t>
            </a:r>
            <a:r>
              <a:rPr lang="es-ES" sz="1600"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r>
              <a:rPr lang="es-ES" sz="16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EN DIFERENTES SECTORES DEL CANTÓN</a:t>
            </a:r>
            <a:endParaRPr lang="es-ES"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8" name="Imagen 17">
            <a:extLst>
              <a:ext uri="{FF2B5EF4-FFF2-40B4-BE49-F238E27FC236}">
                <a16:creationId xmlns:a16="http://schemas.microsoft.com/office/drawing/2014/main" id="{1C5E16F5-64DB-4DDC-8B05-43389A9FA225}"/>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2449" y="673606"/>
            <a:ext cx="3761880" cy="2755337"/>
          </a:xfrm>
          <a:prstGeom prst="rect">
            <a:avLst/>
          </a:prstGeom>
          <a:noFill/>
          <a:ln w="12700">
            <a:solidFill>
              <a:schemeClr val="bg1"/>
            </a:solidFill>
          </a:ln>
        </p:spPr>
      </p:pic>
      <p:sp>
        <p:nvSpPr>
          <p:cNvPr id="40" name="Cuadro de texto 7"/>
          <p:cNvSpPr txBox="1"/>
          <p:nvPr/>
        </p:nvSpPr>
        <p:spPr>
          <a:xfrm>
            <a:off x="798631" y="3232894"/>
            <a:ext cx="3129515" cy="429300"/>
          </a:xfrm>
          <a:prstGeom prst="roundRect">
            <a:avLst/>
          </a:prstGeom>
          <a:solidFill>
            <a:schemeClr val="accent5">
              <a:lumMod val="20000"/>
              <a:lumOff val="80000"/>
            </a:schemeClr>
          </a:solidFill>
          <a:ln w="12700">
            <a:solidFill>
              <a:schemeClr val="accent5">
                <a:lumMod val="75000"/>
              </a:schemeClr>
            </a:solidFill>
          </a:ln>
          <a:effectLst>
            <a:outerShdw blurRad="50800" dist="38100" dir="2700000" algn="tl" rotWithShape="0">
              <a:prstClr val="black">
                <a:alpha val="40000"/>
              </a:prstClr>
            </a:outerShdw>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r>
              <a:rPr lang="es-EC" b="1" dirty="0">
                <a:solidFill>
                  <a:schemeClr val="bg2">
                    <a:lumMod val="75000"/>
                  </a:schemeClr>
                </a:solidFill>
              </a:rPr>
              <a:t>BARRIO LAS PALMERAS</a:t>
            </a:r>
            <a:endParaRPr lang="es-ES" sz="1400" dirty="0">
              <a:solidFill>
                <a:schemeClr val="bg2">
                  <a:lumMod val="75000"/>
                </a:schemeClr>
              </a:solidFill>
            </a:endParaRPr>
          </a:p>
        </p:txBody>
      </p:sp>
      <p:pic>
        <p:nvPicPr>
          <p:cNvPr id="24" name="Imagen 23">
            <a:extLst>
              <a:ext uri="{FF2B5EF4-FFF2-40B4-BE49-F238E27FC236}">
                <a16:creationId xmlns:a16="http://schemas.microsoft.com/office/drawing/2014/main" id="{C61BC857-5166-494C-B714-C91A408A0EFB}"/>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26987" y="739909"/>
            <a:ext cx="3761879" cy="2748312"/>
          </a:xfrm>
          <a:prstGeom prst="rect">
            <a:avLst/>
          </a:prstGeom>
          <a:noFill/>
          <a:ln w="12700">
            <a:solidFill>
              <a:schemeClr val="bg1"/>
            </a:solidFill>
          </a:ln>
        </p:spPr>
      </p:pic>
      <p:sp>
        <p:nvSpPr>
          <p:cNvPr id="39" name="Cuadro de texto 10"/>
          <p:cNvSpPr txBox="1"/>
          <p:nvPr/>
        </p:nvSpPr>
        <p:spPr>
          <a:xfrm>
            <a:off x="7992549" y="3247365"/>
            <a:ext cx="3649823" cy="830270"/>
          </a:xfrm>
          <a:prstGeom prst="roundRect">
            <a:avLst/>
          </a:prstGeom>
          <a:solidFill>
            <a:schemeClr val="accent5">
              <a:lumMod val="20000"/>
              <a:lumOff val="80000"/>
            </a:schemeClr>
          </a:solidFill>
          <a:ln w="12700">
            <a:solidFill>
              <a:schemeClr val="accent5">
                <a:lumMod val="75000"/>
              </a:schemeClr>
            </a:solidFill>
          </a:ln>
          <a:effectLst>
            <a:outerShdw blurRad="50800" dist="38100" dir="2700000" algn="tl" rotWithShape="0">
              <a:prstClr val="black">
                <a:alpha val="40000"/>
              </a:prstClr>
            </a:outerShdw>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pPr>
            <a:r>
              <a:rPr lang="es-EC" sz="1600" b="1" dirty="0">
                <a:solidFill>
                  <a:schemeClr val="bg2">
                    <a:lumMod val="75000"/>
                  </a:schemeClr>
                </a:solidFill>
              </a:rPr>
              <a:t>CALLE SAN VICENTE E/ MANUEL PESANTEZ Y ZOILA ARAUZ </a:t>
            </a:r>
          </a:p>
          <a:p>
            <a:pPr algn="ctr">
              <a:lnSpc>
                <a:spcPct val="107000"/>
              </a:lnSpc>
            </a:pPr>
            <a:r>
              <a:rPr lang="es-EC" sz="1600" b="1" dirty="0">
                <a:solidFill>
                  <a:schemeClr val="bg2">
                    <a:lumMod val="75000"/>
                  </a:schemeClr>
                </a:solidFill>
              </a:rPr>
              <a:t>B. ATAHUALPA</a:t>
            </a:r>
            <a:endParaRPr lang="es-EC" sz="1600" dirty="0">
              <a:solidFill>
                <a:schemeClr val="bg2">
                  <a:lumMod val="75000"/>
                </a:schemeClr>
              </a:solidFill>
              <a:effectLst/>
              <a:ea typeface="Calibri" panose="020F0502020204030204" pitchFamily="34" charset="0"/>
              <a:cs typeface="Times New Roman" panose="02020603050405020304" pitchFamily="18" charset="0"/>
            </a:endParaRPr>
          </a:p>
        </p:txBody>
      </p:sp>
      <p:pic>
        <p:nvPicPr>
          <p:cNvPr id="25" name="Imagen 24">
            <a:extLst>
              <a:ext uri="{FF2B5EF4-FFF2-40B4-BE49-F238E27FC236}">
                <a16:creationId xmlns:a16="http://schemas.microsoft.com/office/drawing/2014/main" id="{9C369EEB-EF49-4EF1-AC1A-B90397598BA5}"/>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36509" y="660565"/>
            <a:ext cx="2747486" cy="3307354"/>
          </a:xfrm>
          <a:prstGeom prst="rect">
            <a:avLst/>
          </a:prstGeom>
          <a:noFill/>
          <a:ln w="12700">
            <a:solidFill>
              <a:schemeClr val="bg1"/>
            </a:solidFill>
          </a:ln>
        </p:spPr>
      </p:pic>
      <p:sp>
        <p:nvSpPr>
          <p:cNvPr id="35" name="Cuadro de texto 7"/>
          <p:cNvSpPr txBox="1"/>
          <p:nvPr/>
        </p:nvSpPr>
        <p:spPr>
          <a:xfrm>
            <a:off x="4595100" y="3780040"/>
            <a:ext cx="3173923" cy="591748"/>
          </a:xfrm>
          <a:prstGeom prst="roundRect">
            <a:avLst/>
          </a:prstGeom>
          <a:solidFill>
            <a:schemeClr val="accent5">
              <a:lumMod val="20000"/>
              <a:lumOff val="80000"/>
            </a:schemeClr>
          </a:solidFill>
          <a:ln w="12700">
            <a:solidFill>
              <a:schemeClr val="bg1"/>
            </a:solidFill>
          </a:ln>
          <a:effectLst>
            <a:outerShdw blurRad="50800" dist="38100" dir="2700000" algn="tl" rotWithShape="0">
              <a:prstClr val="black">
                <a:alpha val="40000"/>
              </a:prstClr>
            </a:outerShdw>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r>
              <a:rPr lang="es-EC" sz="1600" b="1" dirty="0">
                <a:solidFill>
                  <a:schemeClr val="bg2">
                    <a:lumMod val="75000"/>
                  </a:schemeClr>
                </a:solidFill>
              </a:rPr>
              <a:t>SECTOR OCCIDENTAL DE LA PARROQUIA BELLAVISTA</a:t>
            </a:r>
            <a:endParaRPr lang="es-ES" sz="1600" dirty="0">
              <a:solidFill>
                <a:schemeClr val="bg2">
                  <a:lumMod val="75000"/>
                </a:schemeClr>
              </a:solidFill>
            </a:endParaRPr>
          </a:p>
        </p:txBody>
      </p:sp>
      <p:pic>
        <p:nvPicPr>
          <p:cNvPr id="26" name="Imagen 25">
            <a:extLst>
              <a:ext uri="{FF2B5EF4-FFF2-40B4-BE49-F238E27FC236}">
                <a16:creationId xmlns:a16="http://schemas.microsoft.com/office/drawing/2014/main" id="{B53A229C-6A69-4523-97FE-B1B04422B0B8}"/>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11873" y="3886143"/>
            <a:ext cx="4216082" cy="2871851"/>
          </a:xfrm>
          <a:prstGeom prst="rect">
            <a:avLst/>
          </a:prstGeom>
          <a:noFill/>
          <a:ln w="12700">
            <a:solidFill>
              <a:schemeClr val="bg1"/>
            </a:solidFill>
          </a:ln>
        </p:spPr>
      </p:pic>
      <p:sp>
        <p:nvSpPr>
          <p:cNvPr id="37" name="Cuadro de texto 6"/>
          <p:cNvSpPr txBox="1"/>
          <p:nvPr/>
        </p:nvSpPr>
        <p:spPr>
          <a:xfrm>
            <a:off x="4313882" y="5867679"/>
            <a:ext cx="7735388" cy="837472"/>
          </a:xfrm>
          <a:prstGeom prst="roundRect">
            <a:avLst/>
          </a:prstGeom>
          <a:solidFill>
            <a:schemeClr val="accent5">
              <a:lumMod val="20000"/>
              <a:lumOff val="80000"/>
            </a:schemeClr>
          </a:solidFill>
          <a:ln w="12700">
            <a:solidFill>
              <a:schemeClr val="accent5">
                <a:lumMod val="75000"/>
              </a:schemeClr>
            </a:solidFill>
          </a:ln>
          <a:effectLst>
            <a:outerShdw blurRad="50800" dist="38100" dir="2700000" algn="tl" rotWithShape="0">
              <a:prstClr val="black">
                <a:alpha val="40000"/>
              </a:prstClr>
            </a:outerShdw>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r>
              <a:rPr lang="es-EC" sz="1600" b="1" dirty="0">
                <a:solidFill>
                  <a:schemeClr val="bg2">
                    <a:lumMod val="75000"/>
                  </a:schemeClr>
                </a:solidFill>
              </a:rPr>
              <a:t>CONSTRUCCIÓN DE RED DE AA-SS CON 4 CAJAS DOMICILIARIAS Y 4 LETRINAS (10 FAMILIAS BENEFICIADAS) E INSTALACIÓN DE  1 BIODIGESTOR EN COMUNA SABAYÁN – SITIO EL GUAYABO</a:t>
            </a:r>
            <a:endParaRPr lang="es-ES" sz="1600" dirty="0">
              <a:solidFill>
                <a:schemeClr val="bg2">
                  <a:lumMod val="75000"/>
                </a:schemeClr>
              </a:solidFill>
            </a:endParaRPr>
          </a:p>
        </p:txBody>
      </p:sp>
    </p:spTree>
    <p:extLst>
      <p:ext uri="{BB962C8B-B14F-4D97-AF65-F5344CB8AC3E}">
        <p14:creationId xmlns:p14="http://schemas.microsoft.com/office/powerpoint/2010/main" val="298676501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circle(in)">
                                      <p:cBhvr>
                                        <p:cTn id="10" dur="2000"/>
                                        <p:tgtEl>
                                          <p:spTgt spid="35"/>
                                        </p:tgtEl>
                                      </p:cBhvr>
                                    </p:animEffect>
                                  </p:childTnLst>
                                </p:cTn>
                              </p:par>
                              <p:par>
                                <p:cTn id="11" presetID="53" presetClass="entr" presetSubtype="16" fill="hold" grpId="0" nodeType="withEffect">
                                  <p:stCondLst>
                                    <p:cond delay="0"/>
                                  </p:stCondLst>
                                  <p:childTnLst>
                                    <p:set>
                                      <p:cBhvr>
                                        <p:cTn id="12" dur="1" fill="hold">
                                          <p:stCondLst>
                                            <p:cond delay="0"/>
                                          </p:stCondLst>
                                        </p:cTn>
                                        <p:tgtEl>
                                          <p:spTgt spid="37"/>
                                        </p:tgtEl>
                                        <p:attrNameLst>
                                          <p:attrName>style.visibility</p:attrName>
                                        </p:attrNameLst>
                                      </p:cBhvr>
                                      <p:to>
                                        <p:strVal val="visible"/>
                                      </p:to>
                                    </p:set>
                                    <p:anim calcmode="lin" valueType="num">
                                      <p:cBhvr>
                                        <p:cTn id="13" dur="500" fill="hold"/>
                                        <p:tgtEl>
                                          <p:spTgt spid="37"/>
                                        </p:tgtEl>
                                        <p:attrNameLst>
                                          <p:attrName>ppt_w</p:attrName>
                                        </p:attrNameLst>
                                      </p:cBhvr>
                                      <p:tavLst>
                                        <p:tav tm="0">
                                          <p:val>
                                            <p:fltVal val="0"/>
                                          </p:val>
                                        </p:tav>
                                        <p:tav tm="100000">
                                          <p:val>
                                            <p:strVal val="#ppt_w"/>
                                          </p:val>
                                        </p:tav>
                                      </p:tavLst>
                                    </p:anim>
                                    <p:anim calcmode="lin" valueType="num">
                                      <p:cBhvr>
                                        <p:cTn id="14" dur="500" fill="hold"/>
                                        <p:tgtEl>
                                          <p:spTgt spid="37"/>
                                        </p:tgtEl>
                                        <p:attrNameLst>
                                          <p:attrName>ppt_h</p:attrName>
                                        </p:attrNameLst>
                                      </p:cBhvr>
                                      <p:tavLst>
                                        <p:tav tm="0">
                                          <p:val>
                                            <p:fltVal val="0"/>
                                          </p:val>
                                        </p:tav>
                                        <p:tav tm="100000">
                                          <p:val>
                                            <p:strVal val="#ppt_h"/>
                                          </p:val>
                                        </p:tav>
                                      </p:tavLst>
                                    </p:anim>
                                    <p:animEffect transition="in" filter="fade">
                                      <p:cBhvr>
                                        <p:cTn id="15" dur="500"/>
                                        <p:tgtEl>
                                          <p:spTgt spid="37"/>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39"/>
                                        </p:tgtEl>
                                        <p:attrNameLst>
                                          <p:attrName>style.visibility</p:attrName>
                                        </p:attrNameLst>
                                      </p:cBhvr>
                                      <p:to>
                                        <p:strVal val="visible"/>
                                      </p:to>
                                    </p:set>
                                    <p:animEffect transition="in" filter="wipe(down)">
                                      <p:cBhvr>
                                        <p:cTn id="18"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35" grpId="0" animBg="1"/>
      <p:bldP spid="3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0" y="-478"/>
            <a:ext cx="12192000" cy="6857999"/>
          </a:xfrm>
          <a:prstGeom prst="rect">
            <a:avLst/>
          </a:prstGeom>
        </p:spPr>
      </p:pic>
      <p:sp>
        <p:nvSpPr>
          <p:cNvPr id="17" name="Rectangle 21"/>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9" name="Rectangle 24"/>
          <p:cNvSpPr>
            <a:spLocks noChangeArrowheads="1"/>
          </p:cNvSpPr>
          <p:nvPr/>
        </p:nvSpPr>
        <p:spPr bwMode="auto">
          <a:xfrm>
            <a:off x="0" y="914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5" name="Cuadro de texto 1">
            <a:extLst>
              <a:ext uri="{FF2B5EF4-FFF2-40B4-BE49-F238E27FC236}">
                <a16:creationId xmlns:a16="http://schemas.microsoft.com/office/drawing/2014/main" id="{8F57F890-678A-478B-BC1D-204975FC851C}"/>
              </a:ext>
            </a:extLst>
          </p:cNvPr>
          <p:cNvSpPr txBox="1"/>
          <p:nvPr/>
        </p:nvSpPr>
        <p:spPr>
          <a:xfrm>
            <a:off x="672951" y="99990"/>
            <a:ext cx="11018222" cy="496636"/>
          </a:xfrm>
          <a:prstGeom prst="roundRect">
            <a:avLst/>
          </a:prstGeom>
          <a:solidFill>
            <a:schemeClr val="accent5">
              <a:lumMod val="60000"/>
              <a:lumOff val="40000"/>
            </a:schemeClr>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0"/>
              </a:spcAft>
            </a:pPr>
            <a:r>
              <a:rPr lang="es-ES" sz="16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AMPLIACIONES DEL SISTEMA DE ALCANTARILLADO SANITARIO</a:t>
            </a:r>
            <a:r>
              <a:rPr lang="es-ES" sz="1600"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r>
              <a:rPr lang="es-ES" sz="16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EN DIFERENTES SECTORES DEL CANTÓN</a:t>
            </a:r>
            <a:endParaRPr lang="es-ES"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0" name="Cuadro de texto 7"/>
          <p:cNvSpPr txBox="1"/>
          <p:nvPr/>
        </p:nvSpPr>
        <p:spPr>
          <a:xfrm>
            <a:off x="2044015" y="5781826"/>
            <a:ext cx="8276094" cy="672613"/>
          </a:xfrm>
          <a:prstGeom prst="roundRect">
            <a:avLst/>
          </a:prstGeom>
          <a:solidFill>
            <a:schemeClr val="accent5">
              <a:lumMod val="20000"/>
              <a:lumOff val="80000"/>
            </a:schemeClr>
          </a:solidFill>
          <a:ln w="12700">
            <a:solidFill>
              <a:schemeClr val="accent5">
                <a:lumMod val="75000"/>
              </a:schemeClr>
            </a:solidFill>
          </a:ln>
          <a:effectLst>
            <a:outerShdw blurRad="50800" dist="38100" dir="2700000" algn="tl" rotWithShape="0">
              <a:prstClr val="black">
                <a:alpha val="40000"/>
              </a:prstClr>
            </a:outerShdw>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r>
              <a:rPr lang="es-EC" b="1" dirty="0">
                <a:solidFill>
                  <a:schemeClr val="bg2">
                    <a:lumMod val="75000"/>
                  </a:schemeClr>
                </a:solidFill>
              </a:rPr>
              <a:t>PRESENTACIÓN DE ESTUDIOS PARA LA AMPLIACIÓN DEL SISTEMA DE ALCANTARILLADO A MORADORES DE LA CDLA. LA ALBORADA </a:t>
            </a:r>
            <a:endParaRPr lang="es-ES" dirty="0">
              <a:solidFill>
                <a:schemeClr val="bg2">
                  <a:lumMod val="75000"/>
                </a:schemeClr>
              </a:solidFill>
            </a:endParaRPr>
          </a:p>
        </p:txBody>
      </p:sp>
      <p:pic>
        <p:nvPicPr>
          <p:cNvPr id="14" name="Imagen 13">
            <a:extLst>
              <a:ext uri="{FF2B5EF4-FFF2-40B4-BE49-F238E27FC236}">
                <a16:creationId xmlns:a16="http://schemas.microsoft.com/office/drawing/2014/main" id="{0CFDD760-4E32-4FEF-A82A-EB027835C45A}"/>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08075" y="914400"/>
            <a:ext cx="6775849" cy="4798752"/>
          </a:xfrm>
          <a:prstGeom prst="rect">
            <a:avLst/>
          </a:prstGeom>
          <a:noFill/>
          <a:ln w="12700">
            <a:solidFill>
              <a:schemeClr val="bg1"/>
            </a:solidFill>
          </a:ln>
        </p:spPr>
      </p:pic>
    </p:spTree>
    <p:extLst>
      <p:ext uri="{BB962C8B-B14F-4D97-AF65-F5344CB8AC3E}">
        <p14:creationId xmlns:p14="http://schemas.microsoft.com/office/powerpoint/2010/main" val="429107798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0" y="1"/>
            <a:ext cx="12192000" cy="6857999"/>
          </a:xfrm>
          <a:prstGeom prst="rect">
            <a:avLst/>
          </a:prstGeom>
        </p:spPr>
      </p:pic>
      <p:sp>
        <p:nvSpPr>
          <p:cNvPr id="8" name="Rectangle 1"/>
          <p:cNvSpPr>
            <a:spLocks noChangeArrowheads="1"/>
          </p:cNvSpPr>
          <p:nvPr/>
        </p:nvSpPr>
        <p:spPr bwMode="auto">
          <a:xfrm>
            <a:off x="-71466" y="114920"/>
            <a:ext cx="1667022"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528638"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R="0" lvl="0" indent="0" algn="ctr" defTabSz="914400" rtl="0" eaLnBrk="0" fontAlgn="base" latinLnBrk="0" hangingPunct="0">
              <a:lnSpc>
                <a:spcPct val="100000"/>
              </a:lnSpc>
              <a:spcBef>
                <a:spcPct val="0"/>
              </a:spcBef>
              <a:spcAft>
                <a:spcPct val="0"/>
              </a:spcAft>
              <a:buClrTx/>
              <a:buSzTx/>
              <a:tabLst/>
            </a:pPr>
            <a:r>
              <a:rPr kumimoji="0" lang="es-EC" altLang="es-EC" sz="2400" b="1" i="0" u="sng" strike="noStrike" cap="none" normalizeH="0" baseline="0" dirty="0">
                <a:ln>
                  <a:noFill/>
                </a:ln>
                <a:solidFill>
                  <a:schemeClr val="accent6">
                    <a:lumMod val="75000"/>
                  </a:schemeClr>
                </a:solidFill>
                <a:effectLst/>
                <a:ea typeface="Calibri" panose="020F0502020204030204" pitchFamily="34" charset="0"/>
                <a:cs typeface="Arial" panose="020B0604020202020204" pitchFamily="34" charset="0"/>
              </a:rPr>
              <a:t>GRUPO 2  </a:t>
            </a:r>
            <a:endParaRPr kumimoji="0" lang="es-EC" altLang="es-EC" sz="2400" b="0" i="0" u="none" strike="noStrike" cap="none" normalizeH="0" baseline="0" dirty="0">
              <a:ln>
                <a:noFill/>
              </a:ln>
              <a:solidFill>
                <a:schemeClr val="accent6">
                  <a:lumMod val="75000"/>
                </a:schemeClr>
              </a:solidFill>
              <a:effectLst/>
            </a:endParaRPr>
          </a:p>
          <a:p>
            <a:pPr marL="0" marR="0" lvl="0" indent="528638" algn="ctr" defTabSz="914400" rtl="0" eaLnBrk="0" fontAlgn="base" latinLnBrk="0" hangingPunct="0">
              <a:lnSpc>
                <a:spcPct val="100000"/>
              </a:lnSpc>
              <a:spcBef>
                <a:spcPct val="0"/>
              </a:spcBef>
              <a:spcAft>
                <a:spcPct val="0"/>
              </a:spcAft>
              <a:buClrTx/>
              <a:buSzTx/>
              <a:buFontTx/>
              <a:buNone/>
              <a:tabLst/>
            </a:pPr>
            <a:endParaRPr kumimoji="0" lang="es-EC" altLang="es-EC" sz="2400" b="0" i="0" u="none" strike="noStrike" cap="none" normalizeH="0" baseline="0" dirty="0">
              <a:ln>
                <a:noFill/>
              </a:ln>
              <a:solidFill>
                <a:schemeClr val="accent6">
                  <a:lumMod val="75000"/>
                </a:schemeClr>
              </a:solidFill>
              <a:effectLst/>
            </a:endParaRPr>
          </a:p>
        </p:txBody>
      </p:sp>
      <p:graphicFrame>
        <p:nvGraphicFramePr>
          <p:cNvPr id="2" name="Tabla 1"/>
          <p:cNvGraphicFramePr>
            <a:graphicFrameLocks noGrp="1"/>
          </p:cNvGraphicFramePr>
          <p:nvPr>
            <p:extLst>
              <p:ext uri="{D42A27DB-BD31-4B8C-83A1-F6EECF244321}">
                <p14:modId xmlns:p14="http://schemas.microsoft.com/office/powerpoint/2010/main" val="3323533975"/>
              </p:ext>
            </p:extLst>
          </p:nvPr>
        </p:nvGraphicFramePr>
        <p:xfrm>
          <a:off x="1255363" y="838765"/>
          <a:ext cx="10042902" cy="2537569"/>
        </p:xfrm>
        <a:graphic>
          <a:graphicData uri="http://schemas.openxmlformats.org/drawingml/2006/table">
            <a:tbl>
              <a:tblPr firstRow="1" firstCol="1" bandRow="1"/>
              <a:tblGrid>
                <a:gridCol w="4293031">
                  <a:extLst>
                    <a:ext uri="{9D8B030D-6E8A-4147-A177-3AD203B41FA5}">
                      <a16:colId xmlns:a16="http://schemas.microsoft.com/office/drawing/2014/main" val="20000"/>
                    </a:ext>
                  </a:extLst>
                </a:gridCol>
                <a:gridCol w="5749871">
                  <a:extLst>
                    <a:ext uri="{9D8B030D-6E8A-4147-A177-3AD203B41FA5}">
                      <a16:colId xmlns:a16="http://schemas.microsoft.com/office/drawing/2014/main" val="20001"/>
                    </a:ext>
                  </a:extLst>
                </a:gridCol>
              </a:tblGrid>
              <a:tr h="343009">
                <a:tc>
                  <a:txBody>
                    <a:bodyPr/>
                    <a:lstStyle/>
                    <a:p>
                      <a:pPr marL="457200" indent="528955" algn="ctr">
                        <a:lnSpc>
                          <a:spcPct val="107000"/>
                        </a:lnSpc>
                        <a:spcAft>
                          <a:spcPts val="0"/>
                        </a:spcAft>
                      </a:pPr>
                      <a:r>
                        <a:rPr lang="es-EC" sz="20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PREGUNTA</a:t>
                      </a:r>
                      <a:endParaRPr lang="es-EC"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algn="ctr">
                        <a:lnSpc>
                          <a:spcPct val="107000"/>
                        </a:lnSpc>
                        <a:spcAft>
                          <a:spcPts val="0"/>
                        </a:spcAft>
                      </a:pPr>
                      <a:r>
                        <a:rPr lang="es-EC" sz="20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RESPUESTA</a:t>
                      </a:r>
                      <a:endParaRPr lang="es-EC"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extLst>
                  <a:ext uri="{0D108BD9-81ED-4DB2-BD59-A6C34878D82A}">
                    <a16:rowId xmlns:a16="http://schemas.microsoft.com/office/drawing/2014/main" val="10000"/>
                  </a:ext>
                </a:extLst>
              </a:tr>
              <a:tr h="2076773">
                <a:tc>
                  <a:txBody>
                    <a:bodyPr/>
                    <a:lstStyle/>
                    <a:p>
                      <a:pPr algn="just">
                        <a:lnSpc>
                          <a:spcPct val="100000"/>
                        </a:lnSpc>
                        <a:spcAft>
                          <a:spcPts val="0"/>
                        </a:spcAft>
                      </a:pPr>
                      <a:r>
                        <a:rPr lang="es-ES" sz="1800" dirty="0">
                          <a:solidFill>
                            <a:srgbClr val="000000"/>
                          </a:solidFill>
                          <a:effectLst/>
                          <a:latin typeface="+mn-lt"/>
                          <a:ea typeface="Times New Roman" panose="02020603050405020304" pitchFamily="18" charset="0"/>
                          <a:cs typeface="Times New Roman" panose="02020603050405020304" pitchFamily="18" charset="0"/>
                        </a:rPr>
                        <a:t>¿CUÁNDO SE CONSTRUIRÁ EL ALCANTARILLADO PARA LA PARROQUIA DE PUERTO JELÍ?, RECUERDEN QUE ES UN PUERTO TURÍSTICO GASTRONÓMICO</a:t>
                      </a:r>
                      <a:endParaRPr lang="es-EC" sz="1800"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just">
                        <a:lnSpc>
                          <a:spcPct val="100000"/>
                        </a:lnSpc>
                        <a:spcAft>
                          <a:spcPts val="0"/>
                        </a:spcAft>
                      </a:pPr>
                      <a:r>
                        <a:rPr lang="es-ES" sz="1800" dirty="0">
                          <a:solidFill>
                            <a:srgbClr val="000000"/>
                          </a:solidFill>
                          <a:effectLst/>
                          <a:latin typeface="+mn-lt"/>
                          <a:ea typeface="Times New Roman" panose="02020603050405020304" pitchFamily="18" charset="0"/>
                          <a:cs typeface="Times New Roman" panose="02020603050405020304" pitchFamily="18" charset="0"/>
                        </a:rPr>
                        <a:t>TENEMOS EL ESTUDIO DEL SISTEMA DE ALCANTARILLADO SANITARIO Y DEL SISTEMA DE AGUAS LLUVIAS TOTALMENTE TERMINADO, EL MISMO QUE INCLUYE PLANTA DE TRATAMIENTO CON SU RESPECTIVA VIABILIDAD TÉCNICA APROBADA; PERO SE ESTÁ REALIZANDO LA GESTIÓN DE LOS RECURSOS PARA LA CONTRUCCIÓN DE ESTA OBRA.</a:t>
                      </a:r>
                      <a:endParaRPr lang="es-EC" sz="1800"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10001"/>
                  </a:ext>
                </a:extLst>
              </a:tr>
            </a:tbl>
          </a:graphicData>
        </a:graphic>
      </p:graphicFrame>
      <p:sp>
        <p:nvSpPr>
          <p:cNvPr id="5" name="Rectángulo redondeado 4"/>
          <p:cNvSpPr/>
          <p:nvPr/>
        </p:nvSpPr>
        <p:spPr>
          <a:xfrm>
            <a:off x="289302" y="3524681"/>
            <a:ext cx="4942448" cy="3076019"/>
          </a:xfrm>
          <a:prstGeom prst="roundRect">
            <a:avLst/>
          </a:prstGeom>
          <a:ln w="19050">
            <a:solidFill>
              <a:schemeClr val="accent6">
                <a:lumMod val="75000"/>
                <a:alpha val="60000"/>
              </a:schemeClr>
            </a:solidFill>
          </a:ln>
        </p:spPr>
        <p:style>
          <a:lnRef idx="1">
            <a:schemeClr val="accent5"/>
          </a:lnRef>
          <a:fillRef idx="2">
            <a:schemeClr val="accent5"/>
          </a:fillRef>
          <a:effectRef idx="1">
            <a:schemeClr val="accent5"/>
          </a:effectRef>
          <a:fontRef idx="minor">
            <a:schemeClr val="dk1"/>
          </a:fontRef>
        </p:style>
        <p:txBody>
          <a:bodyPr wrap="square">
            <a:spAutoFit/>
          </a:bodyPr>
          <a:lstStyle/>
          <a:p>
            <a:pPr algn="just">
              <a:lnSpc>
                <a:spcPct val="150000"/>
              </a:lnSpc>
              <a:spcAft>
                <a:spcPts val="800"/>
              </a:spcAft>
            </a:pPr>
            <a:r>
              <a:rPr lang="es-EC" sz="1600" b="1" i="1" u="sng" dirty="0">
                <a:solidFill>
                  <a:schemeClr val="bg1"/>
                </a:solidFill>
                <a:effectLst>
                  <a:outerShdw blurRad="38100" dist="38100" dir="2700000" algn="tl">
                    <a:srgbClr val="000000">
                      <a:alpha val="43137"/>
                    </a:srgbClr>
                  </a:outerShdw>
                </a:effectLst>
                <a:latin typeface="Cambria" panose="02040503050406030204" pitchFamily="18" charset="0"/>
                <a:ea typeface="Calibri" panose="020F0502020204030204" pitchFamily="34" charset="0"/>
                <a:cs typeface="Times New Roman" panose="02020603050405020304" pitchFamily="18" charset="0"/>
              </a:rPr>
              <a:t>PLAN DE GOBIERNO:</a:t>
            </a:r>
            <a:endParaRPr lang="es-EC" sz="1600" b="1" u="sng" dirty="0">
              <a:solidFill>
                <a:schemeClr val="bg1"/>
              </a:solidFill>
              <a:effectLst>
                <a:outerShdw blurRad="38100" dist="38100" dir="2700000" algn="tl">
                  <a:srgbClr val="000000">
                    <a:alpha val="43137"/>
                  </a:srgbClr>
                </a:outerShdw>
              </a:effectLst>
              <a:latin typeface="Cambria" panose="02040503050406030204" pitchFamily="18" charset="0"/>
              <a:ea typeface="Calibri" panose="020F0502020204030204" pitchFamily="34" charset="0"/>
              <a:cs typeface="Times New Roman" panose="02020603050405020304" pitchFamily="18" charset="0"/>
            </a:endParaRPr>
          </a:p>
          <a:p>
            <a:r>
              <a:rPr lang="es-EC" dirty="0"/>
              <a:t>CONSTRUCCIÓN DE LOS SISTEMAS DE TRATAMIENTO DE AGUAS RESIDUALES EN LA PARROQUIA URBANA DE PUERTO JELÍ Y PARROQUIA RURAL DE TORATA E INSTALACIÓN DE BIODIGESTORES EN LOS SITIOS FACTIBLES, HASTA LLEGAR AL 60% DE LAS AGUAS RESIDUALES HASTA EL AÑO 2018.</a:t>
            </a:r>
            <a:endParaRPr lang="es-ES" dirty="0"/>
          </a:p>
        </p:txBody>
      </p:sp>
      <p:sp>
        <p:nvSpPr>
          <p:cNvPr id="6" name="Rectángulo redondeado 5"/>
          <p:cNvSpPr/>
          <p:nvPr/>
        </p:nvSpPr>
        <p:spPr>
          <a:xfrm>
            <a:off x="5562418" y="3656774"/>
            <a:ext cx="6340280" cy="2943926"/>
          </a:xfrm>
          <a:prstGeom prst="roundRect">
            <a:avLst/>
          </a:prstGeom>
          <a:solidFill>
            <a:schemeClr val="accent4">
              <a:lumMod val="60000"/>
              <a:lumOff val="40000"/>
            </a:schemeClr>
          </a:solidFill>
          <a:ln w="19050">
            <a:solidFill>
              <a:schemeClr val="accent4">
                <a:lumMod val="50000"/>
                <a:alpha val="60000"/>
              </a:schemeClr>
            </a:solidFill>
          </a:ln>
        </p:spPr>
        <p:style>
          <a:lnRef idx="1">
            <a:schemeClr val="accent4"/>
          </a:lnRef>
          <a:fillRef idx="3">
            <a:schemeClr val="accent4"/>
          </a:fillRef>
          <a:effectRef idx="2">
            <a:schemeClr val="accent4"/>
          </a:effectRef>
          <a:fontRef idx="minor">
            <a:schemeClr val="lt1"/>
          </a:fontRef>
        </p:style>
        <p:txBody>
          <a:bodyPr wrap="square">
            <a:spAutoFit/>
          </a:bodyPr>
          <a:lstStyle/>
          <a:p>
            <a:pPr algn="just">
              <a:lnSpc>
                <a:spcPct val="107000"/>
              </a:lnSpc>
              <a:spcAft>
                <a:spcPts val="800"/>
              </a:spcAft>
            </a:pPr>
            <a:r>
              <a:rPr lang="es-EC" sz="1600" b="1" i="1" dirty="0">
                <a:solidFill>
                  <a:schemeClr val="bg1"/>
                </a:solidFill>
                <a:effectLst>
                  <a:outerShdw blurRad="38100" dist="38100" dir="2700000" algn="tl">
                    <a:srgbClr val="000000">
                      <a:alpha val="43137"/>
                    </a:srgbClr>
                  </a:outerShdw>
                </a:effectLst>
                <a:ea typeface="Calibri" panose="020F0502020204030204" pitchFamily="34" charset="0"/>
                <a:cs typeface="Times New Roman" panose="02020603050405020304" pitchFamily="18" charset="0"/>
              </a:rPr>
              <a:t>RESPUESTAS EN BASE A LA RELACIÓN PLAN DE GOBIERNO, POA /PAC DE LA EMAPASR-EP:</a:t>
            </a:r>
            <a:endParaRPr lang="es-EC" sz="1600" i="1" dirty="0">
              <a:solidFill>
                <a:schemeClr val="bg1"/>
              </a:solidFill>
              <a:effectLst>
                <a:outerShdw blurRad="38100" dist="38100" dir="2700000" algn="tl">
                  <a:srgbClr val="000000">
                    <a:alpha val="43137"/>
                  </a:srgbClr>
                </a:outerShdw>
              </a:effectLst>
              <a:ea typeface="Calibri" panose="020F0502020204030204" pitchFamily="34" charset="0"/>
              <a:cs typeface="Times New Roman" panose="02020603050405020304" pitchFamily="18" charset="0"/>
            </a:endParaRPr>
          </a:p>
          <a:p>
            <a:pPr algn="just">
              <a:spcAft>
                <a:spcPts val="0"/>
              </a:spcAft>
            </a:pPr>
            <a:r>
              <a:rPr lang="es-ES" dirty="0">
                <a:solidFill>
                  <a:schemeClr val="bg1"/>
                </a:solidFill>
                <a:ea typeface="Calibri" panose="020F0502020204030204" pitchFamily="34" charset="0"/>
                <a:cs typeface="Times New Roman" panose="02020603050405020304" pitchFamily="18" charset="0"/>
              </a:rPr>
              <a:t>Para Puerto </a:t>
            </a:r>
            <a:r>
              <a:rPr lang="es-ES" dirty="0" err="1">
                <a:solidFill>
                  <a:schemeClr val="bg1"/>
                </a:solidFill>
                <a:ea typeface="Calibri" panose="020F0502020204030204" pitchFamily="34" charset="0"/>
                <a:cs typeface="Times New Roman" panose="02020603050405020304" pitchFamily="18" charset="0"/>
              </a:rPr>
              <a:t>Jeli</a:t>
            </a:r>
            <a:r>
              <a:rPr lang="es-ES" dirty="0">
                <a:solidFill>
                  <a:schemeClr val="bg1"/>
                </a:solidFill>
                <a:ea typeface="Calibri" panose="020F0502020204030204" pitchFamily="34" charset="0"/>
                <a:cs typeface="Times New Roman" panose="02020603050405020304" pitchFamily="18" charset="0"/>
              </a:rPr>
              <a:t>, se trabajó en el Estudio de un Alcantarillado Integral con su propia Planta de Tratamiento de Aguas Residuales y Canalización de Aguas Lluvias; pero su ejecución no se ha realizado porque se busca Financiamiento para su construcción, el mismo que aún continúa en trámite.</a:t>
            </a:r>
            <a:endParaRPr lang="es-EC" dirty="0">
              <a:solidFill>
                <a:schemeClr val="bg1"/>
              </a:solidFill>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21220746"/>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5"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000"/>
                                        <p:tgtEl>
                                          <p:spTgt spid="5"/>
                                        </p:tgtEl>
                                      </p:cBhvr>
                                    </p:animEffect>
                                    <p:anim calcmode="lin" valueType="num">
                                      <p:cBhvr>
                                        <p:cTn id="13" dur="2000" fill="hold"/>
                                        <p:tgtEl>
                                          <p:spTgt spid="5"/>
                                        </p:tgtEl>
                                        <p:attrNameLst>
                                          <p:attrName>ppt_w</p:attrName>
                                        </p:attrNameLst>
                                      </p:cBhvr>
                                      <p:tavLst>
                                        <p:tav tm="0" fmla="#ppt_w*sin(2.5*pi*$)">
                                          <p:val>
                                            <p:fltVal val="0"/>
                                          </p:val>
                                        </p:tav>
                                        <p:tav tm="100000">
                                          <p:val>
                                            <p:fltVal val="1"/>
                                          </p:val>
                                        </p:tav>
                                      </p:tavLst>
                                    </p:anim>
                                    <p:anim calcmode="lin" valueType="num">
                                      <p:cBhvr>
                                        <p:cTn id="14" dur="20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50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animEffect transition="in" filter="fade">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0" y="1"/>
            <a:ext cx="12192000" cy="6857999"/>
          </a:xfrm>
          <a:prstGeom prst="rect">
            <a:avLst/>
          </a:prstGeom>
        </p:spPr>
      </p:pic>
      <p:sp>
        <p:nvSpPr>
          <p:cNvPr id="17" name="Rectangle 21"/>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8" name="Rectangle 22"/>
          <p:cNvSpPr>
            <a:spLocks noChangeArrowheads="1"/>
          </p:cNvSpPr>
          <p:nvPr/>
        </p:nvSpPr>
        <p:spPr bwMode="auto">
          <a:xfrm>
            <a:off x="1441905" y="172740"/>
            <a:ext cx="10212820"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2000" b="1" i="1" u="sng" strike="noStrike" cap="none" normalizeH="0" baseline="0" dirty="0">
                <a:ln>
                  <a:noFill/>
                </a:ln>
                <a:solidFill>
                  <a:schemeClr val="bg1"/>
                </a:solidFill>
                <a:effectLst/>
                <a:latin typeface="Arial" panose="020B0604020202020204" pitchFamily="34" charset="0"/>
                <a:ea typeface="Calibri" panose="020F0502020204030204" pitchFamily="34" charset="0"/>
                <a:cs typeface="Arial" panose="020B0604020202020204" pitchFamily="34" charset="0"/>
              </a:rPr>
              <a:t>ESTUDIO DE LA CONSTRUCCIÓN DEL SISTEMA DE ALCANTARILLADO SANITARIO Y PLANTA DE TRATAMIENTO DE LA PARROQUIA DE PUERTO JELÍ</a:t>
            </a:r>
            <a:endParaRPr kumimoji="0" lang="es-EC" altLang="es-EC" sz="2000" b="0" i="0" u="none" strike="noStrike" cap="none" normalizeH="0" baseline="0" dirty="0">
              <a:ln>
                <a:noFill/>
              </a:ln>
              <a:solidFill>
                <a:schemeClr val="bg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C" altLang="es-EC" sz="2000" b="0" i="0" u="none" strike="noStrike" cap="none" normalizeH="0" baseline="0" dirty="0">
              <a:ln>
                <a:noFill/>
              </a:ln>
              <a:solidFill>
                <a:schemeClr val="bg1"/>
              </a:solidFill>
              <a:effectLst/>
              <a:latin typeface="Arial" panose="020B0604020202020204" pitchFamily="34" charset="0"/>
            </a:endParaRPr>
          </a:p>
        </p:txBody>
      </p:sp>
      <p:sp>
        <p:nvSpPr>
          <p:cNvPr id="19" name="Rectangle 24"/>
          <p:cNvSpPr>
            <a:spLocks noChangeArrowheads="1"/>
          </p:cNvSpPr>
          <p:nvPr/>
        </p:nvSpPr>
        <p:spPr bwMode="auto">
          <a:xfrm>
            <a:off x="0" y="914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pic>
        <p:nvPicPr>
          <p:cNvPr id="12" name="Imagen 11">
            <a:extLst>
              <a:ext uri="{FF2B5EF4-FFF2-40B4-BE49-F238E27FC236}">
                <a16:creationId xmlns:a16="http://schemas.microsoft.com/office/drawing/2014/main" id="{1C49185F-B981-48E9-B4D8-56E199954308}"/>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357278" y="1285267"/>
            <a:ext cx="3611106" cy="5029173"/>
          </a:xfrm>
          <a:prstGeom prst="rect">
            <a:avLst/>
          </a:prstGeom>
          <a:noFill/>
          <a:ln w="12700">
            <a:solidFill>
              <a:schemeClr val="bg1"/>
            </a:solidFill>
          </a:ln>
        </p:spPr>
      </p:pic>
      <p:pic>
        <p:nvPicPr>
          <p:cNvPr id="13" name="Imagen 12">
            <a:extLst>
              <a:ext uri="{FF2B5EF4-FFF2-40B4-BE49-F238E27FC236}">
                <a16:creationId xmlns:a16="http://schemas.microsoft.com/office/drawing/2014/main" id="{B5C301FD-3D52-4E25-8BD1-6B9B9C2A0BF3}"/>
              </a:ext>
            </a:extLst>
          </p:cNvPr>
          <p:cNvPicPr/>
          <p:nvPr/>
        </p:nvPicPr>
        <p:blipFill rotWithShape="1">
          <a:blip r:embed="rId4">
            <a:extLst>
              <a:ext uri="{28A0092B-C50C-407E-A947-70E740481C1C}">
                <a14:useLocalDpi xmlns:a14="http://schemas.microsoft.com/office/drawing/2010/main" val="0"/>
              </a:ext>
            </a:extLst>
          </a:blip>
          <a:srcRect l="5625"/>
          <a:stretch/>
        </p:blipFill>
        <p:spPr bwMode="auto">
          <a:xfrm>
            <a:off x="4325662" y="1268089"/>
            <a:ext cx="3611106" cy="5029183"/>
          </a:xfrm>
          <a:prstGeom prst="rect">
            <a:avLst/>
          </a:prstGeom>
          <a:noFill/>
          <a:ln w="12700">
            <a:solidFill>
              <a:schemeClr val="bg1"/>
            </a:solidFill>
          </a:ln>
        </p:spPr>
      </p:pic>
      <p:pic>
        <p:nvPicPr>
          <p:cNvPr id="14" name="Imagen 13">
            <a:extLst>
              <a:ext uri="{FF2B5EF4-FFF2-40B4-BE49-F238E27FC236}">
                <a16:creationId xmlns:a16="http://schemas.microsoft.com/office/drawing/2014/main" id="{A730816E-5EEA-44A5-AC6E-2BA61216FE3E}"/>
              </a:ext>
            </a:extLst>
          </p:cNvPr>
          <p:cNvPicPr/>
          <p:nvPr/>
        </p:nvPicPr>
        <p:blipFill rotWithShape="1">
          <a:blip r:embed="rId5">
            <a:extLst>
              <a:ext uri="{28A0092B-C50C-407E-A947-70E740481C1C}">
                <a14:useLocalDpi xmlns:a14="http://schemas.microsoft.com/office/drawing/2010/main" val="0"/>
              </a:ext>
            </a:extLst>
          </a:blip>
          <a:srcRect l="6071"/>
          <a:stretch/>
        </p:blipFill>
        <p:spPr bwMode="auto">
          <a:xfrm>
            <a:off x="8294046" y="1268089"/>
            <a:ext cx="3704095" cy="5000373"/>
          </a:xfrm>
          <a:prstGeom prst="rect">
            <a:avLst/>
          </a:prstGeom>
          <a:noFill/>
          <a:ln w="12700">
            <a:solidFill>
              <a:schemeClr val="bg1"/>
            </a:solidFill>
          </a:ln>
        </p:spPr>
      </p:pic>
    </p:spTree>
    <p:extLst>
      <p:ext uri="{BB962C8B-B14F-4D97-AF65-F5344CB8AC3E}">
        <p14:creationId xmlns:p14="http://schemas.microsoft.com/office/powerpoint/2010/main" val="2498523664"/>
      </p:ext>
    </p:extLst>
  </p:cSld>
  <p:clrMapOvr>
    <a:masterClrMapping/>
  </p:clrMapOvr>
  <p:transition spd="slow">
    <p:comb/>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0" y="1"/>
            <a:ext cx="12192000" cy="6857999"/>
          </a:xfrm>
          <a:prstGeom prst="rect">
            <a:avLst/>
          </a:prstGeom>
        </p:spPr>
      </p:pic>
      <p:sp>
        <p:nvSpPr>
          <p:cNvPr id="8" name="Rectangle 1"/>
          <p:cNvSpPr>
            <a:spLocks noChangeArrowheads="1"/>
          </p:cNvSpPr>
          <p:nvPr/>
        </p:nvSpPr>
        <p:spPr bwMode="auto">
          <a:xfrm>
            <a:off x="207498" y="269900"/>
            <a:ext cx="1667022"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528638"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R="0" lvl="0" indent="0" algn="ctr" defTabSz="914400" rtl="0" eaLnBrk="0" fontAlgn="base" latinLnBrk="0" hangingPunct="0">
              <a:lnSpc>
                <a:spcPct val="100000"/>
              </a:lnSpc>
              <a:spcBef>
                <a:spcPct val="0"/>
              </a:spcBef>
              <a:spcAft>
                <a:spcPct val="0"/>
              </a:spcAft>
              <a:buClrTx/>
              <a:buSzTx/>
              <a:tabLst/>
            </a:pPr>
            <a:r>
              <a:rPr kumimoji="0" lang="es-EC" altLang="es-EC" sz="2400" b="1" i="0" u="sng" strike="noStrike" cap="none" normalizeH="0" baseline="0" dirty="0">
                <a:ln>
                  <a:noFill/>
                </a:ln>
                <a:solidFill>
                  <a:schemeClr val="accent6">
                    <a:lumMod val="75000"/>
                  </a:schemeClr>
                </a:solidFill>
                <a:effectLst/>
                <a:ea typeface="Calibri" panose="020F0502020204030204" pitchFamily="34" charset="0"/>
                <a:cs typeface="Arial" panose="020B0604020202020204" pitchFamily="34" charset="0"/>
              </a:rPr>
              <a:t>GRUPO 3  </a:t>
            </a:r>
            <a:endParaRPr kumimoji="0" lang="es-EC" altLang="es-EC" sz="2400" b="0" i="0" u="none" strike="noStrike" cap="none" normalizeH="0" baseline="0" dirty="0">
              <a:ln>
                <a:noFill/>
              </a:ln>
              <a:solidFill>
                <a:schemeClr val="accent6">
                  <a:lumMod val="75000"/>
                </a:schemeClr>
              </a:solidFill>
              <a:effectLst/>
            </a:endParaRPr>
          </a:p>
          <a:p>
            <a:pPr marL="0" marR="0" lvl="0" indent="528638" algn="ctr" defTabSz="914400" rtl="0" eaLnBrk="0" fontAlgn="base" latinLnBrk="0" hangingPunct="0">
              <a:lnSpc>
                <a:spcPct val="100000"/>
              </a:lnSpc>
              <a:spcBef>
                <a:spcPct val="0"/>
              </a:spcBef>
              <a:spcAft>
                <a:spcPct val="0"/>
              </a:spcAft>
              <a:buClrTx/>
              <a:buSzTx/>
              <a:buFontTx/>
              <a:buNone/>
              <a:tabLst/>
            </a:pPr>
            <a:endParaRPr kumimoji="0" lang="es-EC" altLang="es-EC" sz="2400" b="0" i="0" u="none" strike="noStrike" cap="none" normalizeH="0" baseline="0" dirty="0">
              <a:ln>
                <a:noFill/>
              </a:ln>
              <a:solidFill>
                <a:schemeClr val="accent6">
                  <a:lumMod val="75000"/>
                </a:schemeClr>
              </a:solidFill>
              <a:effectLst/>
            </a:endParaRPr>
          </a:p>
        </p:txBody>
      </p:sp>
      <p:sp>
        <p:nvSpPr>
          <p:cNvPr id="5" name="Rectángulo redondeado 4"/>
          <p:cNvSpPr/>
          <p:nvPr/>
        </p:nvSpPr>
        <p:spPr>
          <a:xfrm>
            <a:off x="207497" y="3557623"/>
            <a:ext cx="3930549" cy="2769553"/>
          </a:xfrm>
          <a:prstGeom prst="roundRect">
            <a:avLst/>
          </a:prstGeom>
          <a:ln w="19050">
            <a:solidFill>
              <a:schemeClr val="accent6">
                <a:lumMod val="75000"/>
                <a:alpha val="60000"/>
              </a:schemeClr>
            </a:solidFill>
          </a:ln>
        </p:spPr>
        <p:style>
          <a:lnRef idx="1">
            <a:schemeClr val="accent5"/>
          </a:lnRef>
          <a:fillRef idx="2">
            <a:schemeClr val="accent5"/>
          </a:fillRef>
          <a:effectRef idx="1">
            <a:schemeClr val="accent5"/>
          </a:effectRef>
          <a:fontRef idx="minor">
            <a:schemeClr val="dk1"/>
          </a:fontRef>
        </p:style>
        <p:txBody>
          <a:bodyPr wrap="square">
            <a:spAutoFit/>
          </a:bodyPr>
          <a:lstStyle/>
          <a:p>
            <a:pPr algn="just">
              <a:lnSpc>
                <a:spcPct val="150000"/>
              </a:lnSpc>
              <a:spcAft>
                <a:spcPts val="800"/>
              </a:spcAft>
            </a:pPr>
            <a:r>
              <a:rPr lang="es-EC" sz="1600" b="1" i="1" u="sng" dirty="0">
                <a:solidFill>
                  <a:schemeClr val="bg1"/>
                </a:solidFill>
                <a:effectLst>
                  <a:outerShdw blurRad="38100" dist="38100" dir="2700000" algn="tl">
                    <a:srgbClr val="000000">
                      <a:alpha val="43137"/>
                    </a:srgbClr>
                  </a:outerShdw>
                </a:effectLst>
                <a:latin typeface="Cambria" panose="02040503050406030204" pitchFamily="18" charset="0"/>
                <a:ea typeface="Calibri" panose="020F0502020204030204" pitchFamily="34" charset="0"/>
                <a:cs typeface="Times New Roman" panose="02020603050405020304" pitchFamily="18" charset="0"/>
              </a:rPr>
              <a:t>PLAN DE GOBIERNO:</a:t>
            </a:r>
            <a:endParaRPr lang="es-EC" sz="1600" b="1" u="sng" dirty="0">
              <a:solidFill>
                <a:schemeClr val="bg1"/>
              </a:solidFill>
              <a:effectLst>
                <a:outerShdw blurRad="38100" dist="38100" dir="2700000" algn="tl">
                  <a:srgbClr val="000000">
                    <a:alpha val="43137"/>
                  </a:srgbClr>
                </a:outerShdw>
              </a:effectLst>
              <a:latin typeface="Cambria" panose="02040503050406030204" pitchFamily="18" charset="0"/>
              <a:ea typeface="Calibri" panose="020F0502020204030204" pitchFamily="34" charset="0"/>
              <a:cs typeface="Times New Roman" panose="02020603050405020304" pitchFamily="18" charset="0"/>
            </a:endParaRPr>
          </a:p>
          <a:p>
            <a:r>
              <a:rPr lang="es-EC" dirty="0"/>
              <a:t>PROMOVER Y GESTIONAR EL ESTUDIO DE FACTIBILIDAD Y DISEÑOS DEFINITIVOS PARA EL ENCAUZAMIENTO DEL CANAL DE AGUAS LLUVIAS DE LA CIUDAD DE SANTA ROSA HASTA FINALES DEL AÑO 2018.</a:t>
            </a:r>
            <a:endParaRPr lang="es-ES" dirty="0"/>
          </a:p>
        </p:txBody>
      </p:sp>
      <p:sp>
        <p:nvSpPr>
          <p:cNvPr id="6" name="Rectángulo redondeado 5"/>
          <p:cNvSpPr/>
          <p:nvPr/>
        </p:nvSpPr>
        <p:spPr>
          <a:xfrm>
            <a:off x="4252554" y="3230240"/>
            <a:ext cx="7846457" cy="3556860"/>
          </a:xfrm>
          <a:prstGeom prst="roundRect">
            <a:avLst/>
          </a:prstGeom>
          <a:solidFill>
            <a:schemeClr val="accent4">
              <a:lumMod val="60000"/>
              <a:lumOff val="40000"/>
            </a:schemeClr>
          </a:solidFill>
          <a:ln w="19050">
            <a:solidFill>
              <a:schemeClr val="accent4">
                <a:lumMod val="50000"/>
                <a:alpha val="60000"/>
              </a:schemeClr>
            </a:solidFill>
          </a:ln>
        </p:spPr>
        <p:style>
          <a:lnRef idx="1">
            <a:schemeClr val="accent4"/>
          </a:lnRef>
          <a:fillRef idx="3">
            <a:schemeClr val="accent4"/>
          </a:fillRef>
          <a:effectRef idx="2">
            <a:schemeClr val="accent4"/>
          </a:effectRef>
          <a:fontRef idx="minor">
            <a:schemeClr val="lt1"/>
          </a:fontRef>
        </p:style>
        <p:txBody>
          <a:bodyPr wrap="square">
            <a:spAutoFit/>
          </a:bodyPr>
          <a:lstStyle/>
          <a:p>
            <a:pPr algn="just">
              <a:lnSpc>
                <a:spcPct val="107000"/>
              </a:lnSpc>
              <a:spcAft>
                <a:spcPts val="800"/>
              </a:spcAft>
            </a:pPr>
            <a:r>
              <a:rPr lang="es-EC" sz="1600" b="1" i="1" dirty="0">
                <a:solidFill>
                  <a:schemeClr val="bg1"/>
                </a:solidFill>
                <a:effectLst>
                  <a:outerShdw blurRad="38100" dist="38100" dir="2700000" algn="tl">
                    <a:srgbClr val="000000">
                      <a:alpha val="43137"/>
                    </a:srgbClr>
                  </a:outerShdw>
                </a:effectLst>
                <a:ea typeface="Calibri" panose="020F0502020204030204" pitchFamily="34" charset="0"/>
                <a:cs typeface="Times New Roman" panose="02020603050405020304" pitchFamily="18" charset="0"/>
              </a:rPr>
              <a:t>RESPUESTAS EN BASE A LA RELACIÓN PLAN DE GOBIERNO, POA /PAC DE LA EMAPASR-EP:</a:t>
            </a:r>
            <a:endParaRPr lang="es-EC" sz="1600" i="1" dirty="0">
              <a:solidFill>
                <a:schemeClr val="bg1"/>
              </a:solidFill>
              <a:effectLst>
                <a:outerShdw blurRad="38100" dist="38100" dir="2700000" algn="tl">
                  <a:srgbClr val="000000">
                    <a:alpha val="43137"/>
                  </a:srgbClr>
                </a:outerShdw>
              </a:effectLst>
              <a:ea typeface="Calibri" panose="020F0502020204030204" pitchFamily="34" charset="0"/>
              <a:cs typeface="Times New Roman" panose="02020603050405020304" pitchFamily="18" charset="0"/>
            </a:endParaRPr>
          </a:p>
          <a:p>
            <a:pPr algn="just">
              <a:spcAft>
                <a:spcPts val="0"/>
              </a:spcAft>
            </a:pPr>
            <a:r>
              <a:rPr lang="es-ES" dirty="0">
                <a:solidFill>
                  <a:srgbClr val="000000"/>
                </a:solidFill>
                <a:latin typeface="Century Gothic" panose="020B0502020202020204" pitchFamily="34" charset="0"/>
                <a:ea typeface="Times New Roman" panose="02020603050405020304" pitchFamily="18" charset="0"/>
                <a:cs typeface="Times New Roman" panose="02020603050405020304" pitchFamily="18" charset="0"/>
              </a:rPr>
              <a:t>En años anteriores, la EMAPASR-EP contrató la Consultoría para Elaborar los Estudios definitivos del Sistema de Encauzamiento de Canales de Aguas Lluvias que atraviesan la Ciudad de Santa Rosa.</a:t>
            </a:r>
          </a:p>
          <a:p>
            <a:pPr algn="just">
              <a:spcAft>
                <a:spcPts val="0"/>
              </a:spcAft>
            </a:pPr>
            <a:r>
              <a:rPr lang="es-ES" dirty="0">
                <a:solidFill>
                  <a:srgbClr val="000000"/>
                </a:solidFill>
                <a:latin typeface="Century Gothic" panose="020B0502020202020204" pitchFamily="34" charset="0"/>
                <a:ea typeface="Times New Roman" panose="02020603050405020304" pitchFamily="18" charset="0"/>
                <a:cs typeface="Times New Roman" panose="02020603050405020304" pitchFamily="18" charset="0"/>
              </a:rPr>
              <a:t>El Estudio cuenta con las Aprobaciones de los Organismos competentes como son el Ministerio del Ambiente (MAE) y la Secretaría Nacional del Agua  (SENAGUA); y asimismo, se busca Financiamiento Nacional  para su construcción, el mismo que aún continúa en trámite</a:t>
            </a:r>
          </a:p>
        </p:txBody>
      </p:sp>
      <p:graphicFrame>
        <p:nvGraphicFramePr>
          <p:cNvPr id="3" name="Tabla 2"/>
          <p:cNvGraphicFramePr>
            <a:graphicFrameLocks noGrp="1"/>
          </p:cNvGraphicFramePr>
          <p:nvPr>
            <p:extLst>
              <p:ext uri="{D42A27DB-BD31-4B8C-83A1-F6EECF244321}">
                <p14:modId xmlns:p14="http://schemas.microsoft.com/office/powerpoint/2010/main" val="2449053256"/>
              </p:ext>
            </p:extLst>
          </p:nvPr>
        </p:nvGraphicFramePr>
        <p:xfrm>
          <a:off x="1874520" y="269900"/>
          <a:ext cx="9913670" cy="2783266"/>
        </p:xfrm>
        <a:graphic>
          <a:graphicData uri="http://schemas.openxmlformats.org/drawingml/2006/table">
            <a:tbl>
              <a:tblPr firstRow="1" firstCol="1" bandRow="1"/>
              <a:tblGrid>
                <a:gridCol w="4070809">
                  <a:extLst>
                    <a:ext uri="{9D8B030D-6E8A-4147-A177-3AD203B41FA5}">
                      <a16:colId xmlns:a16="http://schemas.microsoft.com/office/drawing/2014/main" val="20000"/>
                    </a:ext>
                  </a:extLst>
                </a:gridCol>
                <a:gridCol w="5842861">
                  <a:extLst>
                    <a:ext uri="{9D8B030D-6E8A-4147-A177-3AD203B41FA5}">
                      <a16:colId xmlns:a16="http://schemas.microsoft.com/office/drawing/2014/main" val="20001"/>
                    </a:ext>
                  </a:extLst>
                </a:gridCol>
              </a:tblGrid>
              <a:tr h="470283">
                <a:tc>
                  <a:txBody>
                    <a:bodyPr/>
                    <a:lstStyle/>
                    <a:p>
                      <a:pPr marL="457200" indent="528955" algn="ctr">
                        <a:lnSpc>
                          <a:spcPct val="107000"/>
                        </a:lnSpc>
                        <a:spcAft>
                          <a:spcPts val="0"/>
                        </a:spcAft>
                      </a:pPr>
                      <a:r>
                        <a:rPr lang="es-EC" sz="16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PREGUNTAS</a:t>
                      </a:r>
                      <a:endParaRPr lang="es-EC"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15FF"/>
                    </a:solidFill>
                  </a:tcPr>
                </a:tc>
                <a:tc>
                  <a:txBody>
                    <a:bodyPr/>
                    <a:lstStyle/>
                    <a:p>
                      <a:pPr algn="ctr">
                        <a:lnSpc>
                          <a:spcPct val="107000"/>
                        </a:lnSpc>
                        <a:spcAft>
                          <a:spcPts val="0"/>
                        </a:spcAft>
                      </a:pPr>
                      <a:r>
                        <a:rPr lang="es-EC" sz="16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RESPUESTAS</a:t>
                      </a:r>
                      <a:endParaRPr lang="es-EC"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15FF"/>
                    </a:solidFill>
                  </a:tcPr>
                </a:tc>
                <a:extLst>
                  <a:ext uri="{0D108BD9-81ED-4DB2-BD59-A6C34878D82A}">
                    <a16:rowId xmlns:a16="http://schemas.microsoft.com/office/drawing/2014/main" val="10000"/>
                  </a:ext>
                </a:extLst>
              </a:tr>
              <a:tr h="2312983">
                <a:tc>
                  <a:txBody>
                    <a:bodyPr/>
                    <a:lstStyle/>
                    <a:p>
                      <a:pPr>
                        <a:lnSpc>
                          <a:spcPct val="115000"/>
                        </a:lnSpc>
                        <a:spcAft>
                          <a:spcPts val="0"/>
                        </a:spcAft>
                      </a:pPr>
                      <a:r>
                        <a:rPr lang="es-ES" sz="1800"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¿POR QUÉ EL COLECTOR DE AGUAS LLUVIAS NO ABASTECE PARA EL VOLUMEN DE AGUA?</a:t>
                      </a:r>
                    </a:p>
                    <a:p>
                      <a:pPr>
                        <a:lnSpc>
                          <a:spcPct val="115000"/>
                        </a:lnSpc>
                        <a:spcAft>
                          <a:spcPts val="0"/>
                        </a:spcAft>
                      </a:pPr>
                      <a:endParaRPr lang="es-ES" sz="1800"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endParaRPr>
                    </a:p>
                    <a:p>
                      <a:pPr>
                        <a:lnSpc>
                          <a:spcPct val="115000"/>
                        </a:lnSpc>
                        <a:spcAft>
                          <a:spcPts val="0"/>
                        </a:spcAft>
                      </a:pPr>
                      <a:r>
                        <a:rPr lang="es-ES" sz="1800"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¿SE HA DEFINIDO POR DONDE VA A PASAR LA TUBERÍA DEL COLECTOR DE AGUAS LLUVIAS?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FF"/>
                    </a:solidFill>
                  </a:tcPr>
                </a:tc>
                <a:tc>
                  <a:txBody>
                    <a:bodyPr/>
                    <a:lstStyle/>
                    <a:p>
                      <a:pPr>
                        <a:lnSpc>
                          <a:spcPct val="115000"/>
                        </a:lnSpc>
                        <a:spcAft>
                          <a:spcPts val="0"/>
                        </a:spcAft>
                      </a:pPr>
                      <a:r>
                        <a:rPr lang="es-ES" sz="1800" dirty="0">
                          <a:solidFill>
                            <a:schemeClr val="bg1"/>
                          </a:solidFill>
                          <a:effectLst/>
                          <a:latin typeface="Century Gothic" panose="020B0502020202020204" pitchFamily="34" charset="0"/>
                          <a:ea typeface="Times New Roman" panose="02020603050405020304" pitchFamily="18" charset="0"/>
                          <a:cs typeface="Times New Roman" panose="02020603050405020304" pitchFamily="18" charset="0"/>
                        </a:rPr>
                        <a:t>- EL SECTOR CUENTA CON SISTEMA DE EVACUACIÓN DE AGUA LLUVIAS, EL PROBLEMA SE PRESENTA EN EL REBOSAMIENTO DEL SISTEMA DE ALCANTARILLADO SANITARIO</a:t>
                      </a:r>
                    </a:p>
                    <a:p>
                      <a:pPr>
                        <a:lnSpc>
                          <a:spcPct val="115000"/>
                        </a:lnSpc>
                        <a:spcAft>
                          <a:spcPts val="0"/>
                        </a:spcAft>
                      </a:pPr>
                      <a:r>
                        <a:rPr lang="es-ES" sz="1800" dirty="0">
                          <a:solidFill>
                            <a:schemeClr val="bg1"/>
                          </a:solidFill>
                          <a:effectLst/>
                          <a:latin typeface="Century Gothic" panose="020B0502020202020204" pitchFamily="34" charset="0"/>
                          <a:ea typeface="Times New Roman" panose="02020603050405020304" pitchFamily="18" charset="0"/>
                          <a:cs typeface="Times New Roman" panose="02020603050405020304" pitchFamily="18" charset="0"/>
                        </a:rPr>
                        <a:t>- SE TIENE PROGRAMADO REALIZAR UN SISTEMA DE AGUA LLUVIAS EN EL SECTOR   PARA EL AÑO 2019 ENTRE GAD MUNICIPAL Y EMAPASR-EP</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FF"/>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41877365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3" presetClass="entr" presetSubtype="16"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plus(in)">
                                      <p:cBhvr>
                                        <p:cTn id="13" dur="20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8" presetClass="entr" presetSubtype="16"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diamond(in)">
                                      <p:cBhvr>
                                        <p:cTn id="18"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34371" y="-204366"/>
            <a:ext cx="12192000" cy="6857999"/>
          </a:xfrm>
          <a:prstGeom prst="rect">
            <a:avLst/>
          </a:prstGeom>
        </p:spPr>
      </p:pic>
      <p:sp>
        <p:nvSpPr>
          <p:cNvPr id="17" name="Rectangle 21"/>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9" name="Rectangle 24"/>
          <p:cNvSpPr>
            <a:spLocks noChangeArrowheads="1"/>
          </p:cNvSpPr>
          <p:nvPr/>
        </p:nvSpPr>
        <p:spPr bwMode="auto">
          <a:xfrm>
            <a:off x="0" y="914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2" name="Rectángulo 1">
            <a:extLst>
              <a:ext uri="{FF2B5EF4-FFF2-40B4-BE49-F238E27FC236}">
                <a16:creationId xmlns:a16="http://schemas.microsoft.com/office/drawing/2014/main" id="{E2103320-2126-44AB-9B5E-785A04DFE006}"/>
              </a:ext>
            </a:extLst>
          </p:cNvPr>
          <p:cNvSpPr/>
          <p:nvPr/>
        </p:nvSpPr>
        <p:spPr>
          <a:xfrm>
            <a:off x="506277" y="204367"/>
            <a:ext cx="11117451" cy="954107"/>
          </a:xfrm>
          <a:prstGeom prst="rect">
            <a:avLst/>
          </a:prstGeom>
        </p:spPr>
        <p:txBody>
          <a:bodyPr wrap="square">
            <a:spAutoFit/>
          </a:bodyPr>
          <a:lstStyle/>
          <a:p>
            <a:pPr algn="ctr"/>
            <a:r>
              <a:rPr lang="es-ES" sz="2800" dirty="0">
                <a:ln w="9525" cap="rnd" cmpd="sng" algn="ctr">
                  <a:solidFill>
                    <a:srgbClr val="203864"/>
                  </a:solidFill>
                  <a:prstDash val="solid"/>
                  <a:bevel/>
                </a:ln>
                <a:solidFill>
                  <a:schemeClr val="bg2">
                    <a:lumMod val="75000"/>
                  </a:schemeClr>
                </a:solidFill>
                <a:latin typeface="Calibri" panose="020F0502020204030204" pitchFamily="34" charset="0"/>
                <a:ea typeface="Calibri" panose="020F0502020204030204" pitchFamily="34" charset="0"/>
                <a:cs typeface="Times New Roman" panose="02020603050405020304" pitchFamily="18" charset="0"/>
              </a:rPr>
              <a:t>ESTUDIO DE ENCAUZAMIENTO DE AGUAS LLUVIAS </a:t>
            </a:r>
          </a:p>
          <a:p>
            <a:pPr algn="ctr"/>
            <a:r>
              <a:rPr lang="es-ES" sz="2800" dirty="0">
                <a:ln w="9525" cap="rnd" cmpd="sng" algn="ctr">
                  <a:solidFill>
                    <a:srgbClr val="203864"/>
                  </a:solidFill>
                  <a:prstDash val="solid"/>
                  <a:bevel/>
                </a:ln>
                <a:solidFill>
                  <a:schemeClr val="bg2">
                    <a:lumMod val="75000"/>
                  </a:schemeClr>
                </a:solidFill>
                <a:latin typeface="Calibri" panose="020F0502020204030204" pitchFamily="34" charset="0"/>
                <a:ea typeface="Calibri" panose="020F0502020204030204" pitchFamily="34" charset="0"/>
                <a:cs typeface="Times New Roman" panose="02020603050405020304" pitchFamily="18" charset="0"/>
              </a:rPr>
              <a:t>DE LA CIUDAD DE SANTA ROSA</a:t>
            </a:r>
          </a:p>
        </p:txBody>
      </p:sp>
      <p:pic>
        <p:nvPicPr>
          <p:cNvPr id="9" name="Imagen 8">
            <a:extLst>
              <a:ext uri="{FF2B5EF4-FFF2-40B4-BE49-F238E27FC236}">
                <a16:creationId xmlns:a16="http://schemas.microsoft.com/office/drawing/2014/main" id="{8E49F1D0-4440-4873-9001-B3ED67CB6554}"/>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231855" y="1772502"/>
            <a:ext cx="2972459" cy="3944236"/>
          </a:xfrm>
          <a:prstGeom prst="rect">
            <a:avLst/>
          </a:prstGeom>
          <a:noFill/>
        </p:spPr>
      </p:pic>
      <p:pic>
        <p:nvPicPr>
          <p:cNvPr id="11" name="Imagen 10">
            <a:extLst>
              <a:ext uri="{FF2B5EF4-FFF2-40B4-BE49-F238E27FC236}">
                <a16:creationId xmlns:a16="http://schemas.microsoft.com/office/drawing/2014/main" id="{81A2221A-371A-4814-9C14-2177A2C58792}"/>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3282985" y="1772502"/>
            <a:ext cx="2799715" cy="3952875"/>
          </a:xfrm>
          <a:prstGeom prst="rect">
            <a:avLst/>
          </a:prstGeom>
          <a:noFill/>
        </p:spPr>
      </p:pic>
      <p:pic>
        <p:nvPicPr>
          <p:cNvPr id="13" name="Imagen 12">
            <a:extLst>
              <a:ext uri="{FF2B5EF4-FFF2-40B4-BE49-F238E27FC236}">
                <a16:creationId xmlns:a16="http://schemas.microsoft.com/office/drawing/2014/main" id="{FA5DFEBF-2A59-4576-84E3-09D3E61F7834}"/>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6149177" y="1554279"/>
            <a:ext cx="5810968" cy="4505531"/>
          </a:xfrm>
          <a:prstGeom prst="rect">
            <a:avLst/>
          </a:prstGeom>
          <a:noFill/>
          <a:ln w="19050">
            <a:solidFill>
              <a:schemeClr val="bg1"/>
            </a:solidFill>
          </a:ln>
        </p:spPr>
      </p:pic>
    </p:spTree>
    <p:extLst>
      <p:ext uri="{BB962C8B-B14F-4D97-AF65-F5344CB8AC3E}">
        <p14:creationId xmlns:p14="http://schemas.microsoft.com/office/powerpoint/2010/main" val="4116991161"/>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0" y="1"/>
            <a:ext cx="12192000" cy="6857999"/>
          </a:xfrm>
          <a:prstGeom prst="rect">
            <a:avLst/>
          </a:prstGeom>
        </p:spPr>
      </p:pic>
      <p:sp>
        <p:nvSpPr>
          <p:cNvPr id="8" name="Rectangle 1"/>
          <p:cNvSpPr>
            <a:spLocks noChangeArrowheads="1"/>
          </p:cNvSpPr>
          <p:nvPr/>
        </p:nvSpPr>
        <p:spPr bwMode="auto">
          <a:xfrm>
            <a:off x="207498" y="269900"/>
            <a:ext cx="1667022"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528638"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R="0" lvl="0" indent="0" algn="ctr" defTabSz="914400" rtl="0" eaLnBrk="0" fontAlgn="base" latinLnBrk="0" hangingPunct="0">
              <a:lnSpc>
                <a:spcPct val="100000"/>
              </a:lnSpc>
              <a:spcBef>
                <a:spcPct val="0"/>
              </a:spcBef>
              <a:spcAft>
                <a:spcPct val="0"/>
              </a:spcAft>
              <a:buClrTx/>
              <a:buSzTx/>
              <a:tabLst/>
            </a:pPr>
            <a:r>
              <a:rPr kumimoji="0" lang="es-EC" altLang="es-EC" sz="2400" b="1" i="0" u="sng" strike="noStrike" cap="none" normalizeH="0" baseline="0" dirty="0">
                <a:ln>
                  <a:noFill/>
                </a:ln>
                <a:solidFill>
                  <a:schemeClr val="accent6">
                    <a:lumMod val="75000"/>
                  </a:schemeClr>
                </a:solidFill>
                <a:effectLst/>
                <a:ea typeface="Calibri" panose="020F0502020204030204" pitchFamily="34" charset="0"/>
                <a:cs typeface="Arial" panose="020B0604020202020204" pitchFamily="34" charset="0"/>
              </a:rPr>
              <a:t>GRUPO 4  </a:t>
            </a:r>
            <a:endParaRPr kumimoji="0" lang="es-EC" altLang="es-EC" sz="2400" b="0" i="0" u="none" strike="noStrike" cap="none" normalizeH="0" baseline="0" dirty="0">
              <a:ln>
                <a:noFill/>
              </a:ln>
              <a:solidFill>
                <a:schemeClr val="accent6">
                  <a:lumMod val="75000"/>
                </a:schemeClr>
              </a:solidFill>
              <a:effectLst/>
            </a:endParaRPr>
          </a:p>
          <a:p>
            <a:pPr marL="0" marR="0" lvl="0" indent="528638" algn="ctr" defTabSz="914400" rtl="0" eaLnBrk="0" fontAlgn="base" latinLnBrk="0" hangingPunct="0">
              <a:lnSpc>
                <a:spcPct val="100000"/>
              </a:lnSpc>
              <a:spcBef>
                <a:spcPct val="0"/>
              </a:spcBef>
              <a:spcAft>
                <a:spcPct val="0"/>
              </a:spcAft>
              <a:buClrTx/>
              <a:buSzTx/>
              <a:buFontTx/>
              <a:buNone/>
              <a:tabLst/>
            </a:pPr>
            <a:endParaRPr kumimoji="0" lang="es-EC" altLang="es-EC" sz="2400" b="0" i="0" u="none" strike="noStrike" cap="none" normalizeH="0" baseline="0" dirty="0">
              <a:ln>
                <a:noFill/>
              </a:ln>
              <a:solidFill>
                <a:schemeClr val="accent6">
                  <a:lumMod val="75000"/>
                </a:schemeClr>
              </a:solidFill>
              <a:effectLst/>
            </a:endParaRPr>
          </a:p>
        </p:txBody>
      </p:sp>
      <p:graphicFrame>
        <p:nvGraphicFramePr>
          <p:cNvPr id="7" name="Tabla 6"/>
          <p:cNvGraphicFramePr>
            <a:graphicFrameLocks noGrp="1"/>
          </p:cNvGraphicFramePr>
          <p:nvPr>
            <p:extLst>
              <p:ext uri="{D42A27DB-BD31-4B8C-83A1-F6EECF244321}">
                <p14:modId xmlns:p14="http://schemas.microsoft.com/office/powerpoint/2010/main" val="719208571"/>
              </p:ext>
            </p:extLst>
          </p:nvPr>
        </p:nvGraphicFramePr>
        <p:xfrm>
          <a:off x="1859022" y="539796"/>
          <a:ext cx="10109982" cy="6093473"/>
        </p:xfrm>
        <a:graphic>
          <a:graphicData uri="http://schemas.openxmlformats.org/drawingml/2006/table">
            <a:tbl>
              <a:tblPr firstRow="1" firstCol="1" bandRow="1"/>
              <a:tblGrid>
                <a:gridCol w="4836246">
                  <a:extLst>
                    <a:ext uri="{9D8B030D-6E8A-4147-A177-3AD203B41FA5}">
                      <a16:colId xmlns:a16="http://schemas.microsoft.com/office/drawing/2014/main" val="20000"/>
                    </a:ext>
                  </a:extLst>
                </a:gridCol>
                <a:gridCol w="5273736">
                  <a:extLst>
                    <a:ext uri="{9D8B030D-6E8A-4147-A177-3AD203B41FA5}">
                      <a16:colId xmlns:a16="http://schemas.microsoft.com/office/drawing/2014/main" val="20001"/>
                    </a:ext>
                  </a:extLst>
                </a:gridCol>
              </a:tblGrid>
              <a:tr h="475252">
                <a:tc>
                  <a:txBody>
                    <a:bodyPr/>
                    <a:lstStyle/>
                    <a:p>
                      <a:pPr marL="457200" indent="528955" algn="ctr">
                        <a:lnSpc>
                          <a:spcPct val="107000"/>
                        </a:lnSpc>
                        <a:spcAft>
                          <a:spcPts val="0"/>
                        </a:spcAft>
                      </a:pPr>
                      <a:r>
                        <a:rPr lang="es-EC" sz="18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PREGUNTAS</a:t>
                      </a:r>
                      <a:endParaRPr lang="es-EC"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tc>
                  <a:txBody>
                    <a:bodyPr/>
                    <a:lstStyle/>
                    <a:p>
                      <a:pPr algn="ctr">
                        <a:lnSpc>
                          <a:spcPct val="107000"/>
                        </a:lnSpc>
                        <a:spcAft>
                          <a:spcPts val="0"/>
                        </a:spcAft>
                      </a:pPr>
                      <a:r>
                        <a:rPr lang="es-EC" sz="18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RESPUESTAS</a:t>
                      </a:r>
                      <a:endParaRPr lang="es-EC"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extLst>
                  <a:ext uri="{0D108BD9-81ED-4DB2-BD59-A6C34878D82A}">
                    <a16:rowId xmlns:a16="http://schemas.microsoft.com/office/drawing/2014/main" val="10000"/>
                  </a:ext>
                </a:extLst>
              </a:tr>
              <a:tr h="1077218">
                <a:tc>
                  <a:txBody>
                    <a:bodyPr/>
                    <a:lstStyle/>
                    <a:p>
                      <a:pPr marL="0" indent="0">
                        <a:lnSpc>
                          <a:spcPct val="107000"/>
                        </a:lnSpc>
                        <a:spcAft>
                          <a:spcPts val="0"/>
                        </a:spcAft>
                      </a:pPr>
                      <a:r>
                        <a:rPr lang="es-EC" sz="1600" dirty="0">
                          <a:solidFill>
                            <a:schemeClr val="bg2">
                              <a:lumMod val="75000"/>
                            </a:schemeClr>
                          </a:solidFill>
                          <a:effectLst/>
                          <a:latin typeface="Century Gothic" panose="020B0502020202020204" pitchFamily="34" charset="0"/>
                          <a:ea typeface="Calibri" panose="020F0502020204030204" pitchFamily="34" charset="0"/>
                          <a:cs typeface="Times New Roman" panose="02020603050405020304" pitchFamily="18" charset="0"/>
                        </a:rPr>
                        <a:t>¿POR QUÉ EN LA CDLA? LAS PALMERAS 1, CALLE Ñ E/ LOJA Y LOS RÍOS EL ALCANTARILLADO NUEVO NO SIRVE, PORQUE CUANDO LLUEVE EL AGUA DE LA TUBERÍA SALE POR LOS BAÑOS?</a:t>
                      </a:r>
                      <a:endParaRPr lang="es-ES" sz="1600" dirty="0">
                        <a:solidFill>
                          <a:schemeClr val="bg2">
                            <a:lumMod val="75000"/>
                          </a:schemeClr>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FFFF7"/>
                    </a:solidFill>
                  </a:tcPr>
                </a:tc>
                <a:tc>
                  <a:txBody>
                    <a:bodyPr/>
                    <a:lstStyle/>
                    <a:p>
                      <a:pPr>
                        <a:lnSpc>
                          <a:spcPct val="115000"/>
                        </a:lnSpc>
                        <a:spcAft>
                          <a:spcPts val="0"/>
                        </a:spcAft>
                      </a:pPr>
                      <a:r>
                        <a:rPr lang="es-EC" sz="1600" kern="1200" dirty="0">
                          <a:solidFill>
                            <a:schemeClr val="bg2">
                              <a:lumMod val="75000"/>
                            </a:schemeClr>
                          </a:solidFill>
                          <a:effectLst/>
                          <a:latin typeface="Century Gothic" panose="020B0502020202020204" pitchFamily="34" charset="0"/>
                          <a:ea typeface="+mn-ea"/>
                          <a:cs typeface="+mn-cs"/>
                        </a:rPr>
                        <a:t>EN EL BARRIO LAS PALMERAS 1: CALLE LOS RÍOS Y CALLE O,  YA SE CONSTRUYÒ EL NUEVO ALCANTARILLADO SANITARIO.</a:t>
                      </a:r>
                      <a:endParaRPr lang="es-EC" sz="1600" dirty="0">
                        <a:solidFill>
                          <a:schemeClr val="bg2">
                            <a:lumMod val="75000"/>
                          </a:schemeClr>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FFFF7"/>
                    </a:solidFill>
                  </a:tcPr>
                </a:tc>
                <a:extLst>
                  <a:ext uri="{0D108BD9-81ED-4DB2-BD59-A6C34878D82A}">
                    <a16:rowId xmlns:a16="http://schemas.microsoft.com/office/drawing/2014/main" val="10001"/>
                  </a:ext>
                </a:extLst>
              </a:tr>
              <a:tr h="1292658">
                <a:tc>
                  <a:txBody>
                    <a:bodyPr/>
                    <a:lstStyle/>
                    <a:p>
                      <a:pPr>
                        <a:lnSpc>
                          <a:spcPct val="115000"/>
                        </a:lnSpc>
                        <a:spcAft>
                          <a:spcPts val="0"/>
                        </a:spcAft>
                      </a:pPr>
                      <a:r>
                        <a:rPr lang="es-ES" sz="1600" dirty="0">
                          <a:solidFill>
                            <a:schemeClr val="bg2">
                              <a:lumMod val="75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¿CÓMO SE PUEDE HACER PARA LA LIMPIEZA DE POZOS SÉPTICOS?</a:t>
                      </a:r>
                      <a:endParaRPr lang="es-EC" sz="1600" dirty="0">
                        <a:solidFill>
                          <a:schemeClr val="bg2">
                            <a:lumMod val="75000"/>
                          </a:schemeClr>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FFFF7"/>
                    </a:solidFill>
                  </a:tcPr>
                </a:tc>
                <a:tc>
                  <a:txBody>
                    <a:bodyPr/>
                    <a:lstStyle/>
                    <a:p>
                      <a:pPr>
                        <a:lnSpc>
                          <a:spcPct val="115000"/>
                        </a:lnSpc>
                        <a:spcAft>
                          <a:spcPts val="0"/>
                        </a:spcAft>
                      </a:pPr>
                      <a:r>
                        <a:rPr lang="es-ES" sz="1600" dirty="0">
                          <a:solidFill>
                            <a:schemeClr val="bg2">
                              <a:lumMod val="75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EMAPASR-EP BRINDA EL SERVICIO DE LIMPIEZA DE POZOS SÉPTICOS, PARA EL MISMO SE DEBE DE  COORDINAR CON EL DEPARTAMENTO DE ALCANTARILLADO; ESTE SERVICIO TIENE UN COSTO.</a:t>
                      </a:r>
                      <a:endParaRPr lang="es-EC" sz="1600" dirty="0">
                        <a:solidFill>
                          <a:schemeClr val="bg2">
                            <a:lumMod val="75000"/>
                          </a:schemeClr>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FFFF7"/>
                    </a:solidFill>
                  </a:tcPr>
                </a:tc>
                <a:extLst>
                  <a:ext uri="{0D108BD9-81ED-4DB2-BD59-A6C34878D82A}">
                    <a16:rowId xmlns:a16="http://schemas.microsoft.com/office/drawing/2014/main" val="10002"/>
                  </a:ext>
                </a:extLst>
              </a:tr>
              <a:tr h="2074145">
                <a:tc>
                  <a:txBody>
                    <a:bodyPr/>
                    <a:lstStyle/>
                    <a:p>
                      <a:r>
                        <a:rPr lang="es-EC" sz="1600" kern="1200" dirty="0">
                          <a:solidFill>
                            <a:schemeClr val="bg2">
                              <a:lumMod val="75000"/>
                            </a:schemeClr>
                          </a:solidFill>
                          <a:effectLst/>
                          <a:latin typeface="Century Gothic" panose="020B0502020202020204" pitchFamily="34" charset="0"/>
                          <a:ea typeface="+mn-ea"/>
                          <a:cs typeface="+mn-cs"/>
                        </a:rPr>
                        <a:t>SE SOLICITA LIMPIEZA DE ALCANTARILLAS EN LA CDLA. MI ROSITA.</a:t>
                      </a:r>
                      <a:endParaRPr lang="es-ES" sz="1600" kern="1200" dirty="0">
                        <a:solidFill>
                          <a:schemeClr val="bg2">
                            <a:lumMod val="75000"/>
                          </a:schemeClr>
                        </a:solidFill>
                        <a:effectLst/>
                        <a:latin typeface="Century Gothic" panose="020B0502020202020204" pitchFamily="34" charset="0"/>
                        <a:ea typeface="+mn-ea"/>
                        <a:cs typeface="+mn-cs"/>
                      </a:endParaRPr>
                    </a:p>
                    <a:p>
                      <a:r>
                        <a:rPr lang="es-EC" sz="1600" kern="1200" dirty="0">
                          <a:solidFill>
                            <a:schemeClr val="bg2">
                              <a:lumMod val="75000"/>
                            </a:schemeClr>
                          </a:solidFill>
                          <a:effectLst/>
                          <a:latin typeface="Century Gothic" panose="020B0502020202020204" pitchFamily="34" charset="0"/>
                          <a:ea typeface="+mn-ea"/>
                          <a:cs typeface="+mn-cs"/>
                        </a:rPr>
                        <a:t> </a:t>
                      </a:r>
                      <a:endParaRPr lang="es-ES" sz="1600" kern="1200" dirty="0">
                        <a:solidFill>
                          <a:schemeClr val="bg2">
                            <a:lumMod val="75000"/>
                          </a:schemeClr>
                        </a:solidFill>
                        <a:effectLst/>
                        <a:latin typeface="Century Gothic" panose="020B0502020202020204" pitchFamily="34" charset="0"/>
                        <a:ea typeface="+mn-ea"/>
                        <a:cs typeface="+mn-cs"/>
                      </a:endParaRPr>
                    </a:p>
                    <a:p>
                      <a:r>
                        <a:rPr lang="es-EC" sz="1600" kern="1200" dirty="0">
                          <a:solidFill>
                            <a:schemeClr val="bg2">
                              <a:lumMod val="75000"/>
                            </a:schemeClr>
                          </a:solidFill>
                          <a:effectLst/>
                          <a:latin typeface="Century Gothic" panose="020B0502020202020204" pitchFamily="34" charset="0"/>
                          <a:ea typeface="+mn-ea"/>
                          <a:cs typeface="+mn-cs"/>
                        </a:rPr>
                        <a:t>CONSTRUCCIÓN DE ALCANTARILLADO EN LAS ÁREAS VERDES DEL MALECÓN</a:t>
                      </a:r>
                      <a:endParaRPr lang="es-ES" sz="1600" kern="1200" dirty="0">
                        <a:solidFill>
                          <a:schemeClr val="bg2">
                            <a:lumMod val="75000"/>
                          </a:schemeClr>
                        </a:solidFill>
                        <a:effectLst/>
                        <a:latin typeface="Century Gothic" panose="020B0502020202020204" pitchFamily="34" charset="0"/>
                        <a:ea typeface="+mn-ea"/>
                        <a:cs typeface="+mn-cs"/>
                      </a:endParaRPr>
                    </a:p>
                    <a:p>
                      <a:r>
                        <a:rPr lang="es-EC" sz="1600" kern="1200" dirty="0">
                          <a:solidFill>
                            <a:schemeClr val="bg2">
                              <a:lumMod val="75000"/>
                            </a:schemeClr>
                          </a:solidFill>
                          <a:effectLst/>
                          <a:latin typeface="Century Gothic" panose="020B0502020202020204" pitchFamily="34" charset="0"/>
                          <a:ea typeface="+mn-ea"/>
                          <a:cs typeface="+mn-cs"/>
                        </a:rPr>
                        <a:t> </a:t>
                      </a:r>
                      <a:endParaRPr lang="es-ES" sz="1600" kern="1200" dirty="0">
                        <a:solidFill>
                          <a:schemeClr val="bg2">
                            <a:lumMod val="75000"/>
                          </a:schemeClr>
                        </a:solidFill>
                        <a:effectLst/>
                        <a:latin typeface="Century Gothic" panose="020B0502020202020204" pitchFamily="34" charset="0"/>
                        <a:ea typeface="+mn-ea"/>
                        <a:cs typeface="+mn-cs"/>
                      </a:endParaRPr>
                    </a:p>
                    <a:p>
                      <a:r>
                        <a:rPr lang="es-EC" sz="1600" kern="1200" dirty="0">
                          <a:solidFill>
                            <a:schemeClr val="bg2">
                              <a:lumMod val="75000"/>
                            </a:schemeClr>
                          </a:solidFill>
                          <a:effectLst/>
                          <a:latin typeface="Century Gothic" panose="020B0502020202020204" pitchFamily="34" charset="0"/>
                          <a:ea typeface="+mn-ea"/>
                          <a:cs typeface="+mn-cs"/>
                        </a:rPr>
                        <a:t>CONSTRUCCIÓN DE TAPAS DE LOS SUMIDEROS, CONSTRUCCIÓN DE SUMIDEROS DN LAS CALLES 3</a:t>
                      </a:r>
                      <a:r>
                        <a:rPr lang="es-EC" sz="1600" kern="1200" baseline="30000" dirty="0">
                          <a:solidFill>
                            <a:schemeClr val="bg2">
                              <a:lumMod val="75000"/>
                            </a:schemeClr>
                          </a:solidFill>
                          <a:effectLst/>
                          <a:latin typeface="Century Gothic" panose="020B0502020202020204" pitchFamily="34" charset="0"/>
                          <a:ea typeface="+mn-ea"/>
                          <a:cs typeface="+mn-cs"/>
                        </a:rPr>
                        <a:t>ra</a:t>
                      </a:r>
                      <a:r>
                        <a:rPr lang="es-EC" sz="1600" kern="1200" dirty="0">
                          <a:solidFill>
                            <a:schemeClr val="bg2">
                              <a:lumMod val="75000"/>
                            </a:schemeClr>
                          </a:solidFill>
                          <a:effectLst/>
                          <a:latin typeface="Century Gothic" panose="020B0502020202020204" pitchFamily="34" charset="0"/>
                          <a:ea typeface="+mn-ea"/>
                          <a:cs typeface="+mn-cs"/>
                        </a:rPr>
                        <a:t>. TRANSVERSAL Y 3</a:t>
                      </a:r>
                      <a:r>
                        <a:rPr lang="es-EC" sz="1600" kern="1200" baseline="30000" dirty="0">
                          <a:solidFill>
                            <a:schemeClr val="bg2">
                              <a:lumMod val="75000"/>
                            </a:schemeClr>
                          </a:solidFill>
                          <a:effectLst/>
                          <a:latin typeface="Century Gothic" panose="020B0502020202020204" pitchFamily="34" charset="0"/>
                          <a:ea typeface="+mn-ea"/>
                          <a:cs typeface="+mn-cs"/>
                        </a:rPr>
                        <a:t>ra</a:t>
                      </a:r>
                      <a:r>
                        <a:rPr lang="es-EC" sz="1600" kern="1200" dirty="0">
                          <a:solidFill>
                            <a:schemeClr val="bg2">
                              <a:lumMod val="75000"/>
                            </a:schemeClr>
                          </a:solidFill>
                          <a:effectLst/>
                          <a:latin typeface="Century Gothic" panose="020B0502020202020204" pitchFamily="34" charset="0"/>
                          <a:ea typeface="+mn-ea"/>
                          <a:cs typeface="+mn-cs"/>
                        </a:rPr>
                        <a:t>. LONGITUDINAL</a:t>
                      </a:r>
                      <a:endParaRPr lang="es-EC" sz="1600" dirty="0">
                        <a:solidFill>
                          <a:schemeClr val="bg2">
                            <a:lumMod val="75000"/>
                          </a:schemeClr>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FFFF7"/>
                    </a:solidFill>
                  </a:tcPr>
                </a:tc>
                <a:tc>
                  <a:txBody>
                    <a:bodyPr/>
                    <a:lstStyle/>
                    <a:p>
                      <a:pPr>
                        <a:lnSpc>
                          <a:spcPct val="115000"/>
                        </a:lnSpc>
                        <a:spcAft>
                          <a:spcPts val="0"/>
                        </a:spcAft>
                      </a:pPr>
                      <a:r>
                        <a:rPr lang="es-ES" sz="1600" dirty="0">
                          <a:solidFill>
                            <a:schemeClr val="bg2">
                              <a:lumMod val="75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EMAPASR-EP REALIZA EL MANTENIMIENTO A TODAS LAS REDES DE ALCANTARILLADO SANITARIO DE LA CIUDAD.</a:t>
                      </a:r>
                    </a:p>
                    <a:p>
                      <a:pPr>
                        <a:lnSpc>
                          <a:spcPct val="115000"/>
                        </a:lnSpc>
                        <a:spcAft>
                          <a:spcPts val="0"/>
                        </a:spcAft>
                      </a:pPr>
                      <a:endParaRPr lang="es-ES" sz="1600" dirty="0">
                        <a:solidFill>
                          <a:schemeClr val="bg2">
                            <a:lumMod val="75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p>
                      <a:pPr>
                        <a:lnSpc>
                          <a:spcPct val="115000"/>
                        </a:lnSpc>
                        <a:spcAft>
                          <a:spcPts val="0"/>
                        </a:spcAft>
                      </a:pPr>
                      <a:r>
                        <a:rPr lang="es-ES" sz="1600" dirty="0">
                          <a:solidFill>
                            <a:schemeClr val="bg2">
                              <a:lumMod val="75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EN LOS PRÓXIMOS DÍAS ESTAREMOS INSTALANDO NUEVAS REJILLAS PARA SUMIDEROS DE AGUAS LLUVIAS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FFFF7"/>
                    </a:solidFill>
                  </a:tcPr>
                </a:tc>
                <a:extLst>
                  <a:ext uri="{0D108BD9-81ED-4DB2-BD59-A6C34878D82A}">
                    <a16:rowId xmlns:a16="http://schemas.microsoft.com/office/drawing/2014/main" val="10003"/>
                  </a:ext>
                </a:extLst>
              </a:tr>
              <a:tr h="846525">
                <a:tc>
                  <a:txBody>
                    <a:bodyPr/>
                    <a:lstStyle/>
                    <a:p>
                      <a:r>
                        <a:rPr lang="es-ES" sz="1600" dirty="0">
                          <a:solidFill>
                            <a:schemeClr val="bg2">
                              <a:lumMod val="75000"/>
                            </a:schemeClr>
                          </a:solidFill>
                          <a:effectLst/>
                          <a:latin typeface="Century Gothic" panose="020B0502020202020204" pitchFamily="34" charset="0"/>
                          <a:ea typeface="Calibri" panose="020F0502020204030204" pitchFamily="34" charset="0"/>
                          <a:cs typeface="Times New Roman" panose="02020603050405020304" pitchFamily="18" charset="0"/>
                        </a:rPr>
                        <a:t>PEDIMOS DE CONSTRUCCIÓN DE REJILLAS DE AGUAS LLUVIAS</a:t>
                      </a:r>
                      <a:endParaRPr lang="es-EC" sz="1600" dirty="0">
                        <a:solidFill>
                          <a:schemeClr val="bg2">
                            <a:lumMod val="75000"/>
                          </a:schemeClr>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FFFF7"/>
                    </a:solidFill>
                  </a:tcPr>
                </a:tc>
                <a:tc>
                  <a:txBody>
                    <a:bodyPr/>
                    <a:lstStyle/>
                    <a:p>
                      <a:pPr>
                        <a:lnSpc>
                          <a:spcPct val="115000"/>
                        </a:lnSpc>
                        <a:spcAft>
                          <a:spcPts val="0"/>
                        </a:spcAft>
                      </a:pPr>
                      <a:r>
                        <a:rPr lang="es-EC" sz="1600" kern="1200" dirty="0">
                          <a:solidFill>
                            <a:schemeClr val="bg2">
                              <a:lumMod val="75000"/>
                            </a:schemeClr>
                          </a:solidFill>
                          <a:effectLst/>
                          <a:latin typeface="+mn-lt"/>
                          <a:ea typeface="+mn-ea"/>
                          <a:cs typeface="+mn-cs"/>
                        </a:rPr>
                        <a:t>EN LOS PRÓXIMOS DÍAS ESTAREMOS INSTALANDO NUEVAS REJILLAS PARA SUMIDEROS DE AGUAS LLUVIAS</a:t>
                      </a:r>
                      <a:endParaRPr lang="es-ES" sz="1600" dirty="0">
                        <a:solidFill>
                          <a:schemeClr val="bg2">
                            <a:lumMod val="75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FFFF7"/>
                    </a:solidFill>
                  </a:tcPr>
                </a:tc>
                <a:extLst>
                  <a:ext uri="{0D108BD9-81ED-4DB2-BD59-A6C34878D82A}">
                    <a16:rowId xmlns:a16="http://schemas.microsoft.com/office/drawing/2014/main" val="1156775873"/>
                  </a:ext>
                </a:extLst>
              </a:tr>
            </a:tbl>
          </a:graphicData>
        </a:graphic>
      </p:graphicFrame>
    </p:spTree>
    <p:extLst>
      <p:ext uri="{BB962C8B-B14F-4D97-AF65-F5344CB8AC3E}">
        <p14:creationId xmlns:p14="http://schemas.microsoft.com/office/powerpoint/2010/main" val="3249762337"/>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edge">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3D6C1A99-BD06-4DA1-A51C-A44DFC649D13}"/>
              </a:ext>
            </a:extLst>
          </p:cNvPr>
          <p:cNvPicPr>
            <a:picLocks noChangeAspect="1"/>
          </p:cNvPicPr>
          <p:nvPr/>
        </p:nvPicPr>
        <p:blipFill>
          <a:blip r:embed="rId3"/>
          <a:stretch>
            <a:fillRect/>
          </a:stretch>
        </p:blipFill>
        <p:spPr>
          <a:xfrm>
            <a:off x="-2" y="0"/>
            <a:ext cx="12192000" cy="6961311"/>
          </a:xfrm>
          <a:prstGeom prst="rect">
            <a:avLst/>
          </a:prstGeom>
        </p:spPr>
      </p:pic>
      <p:sp>
        <p:nvSpPr>
          <p:cNvPr id="2" name="CuadroTexto 1"/>
          <p:cNvSpPr txBox="1"/>
          <p:nvPr/>
        </p:nvSpPr>
        <p:spPr>
          <a:xfrm>
            <a:off x="367856" y="963939"/>
            <a:ext cx="11102322" cy="1661993"/>
          </a:xfrm>
          <a:prstGeom prst="rect">
            <a:avLst/>
          </a:prstGeom>
          <a:noFill/>
        </p:spPr>
        <p:txBody>
          <a:bodyPr wrap="square" rtlCol="0">
            <a:spAutoFit/>
          </a:bodyPr>
          <a:lstStyle/>
          <a:p>
            <a:pPr algn="ctr"/>
            <a:r>
              <a:rPr lang="es-ES" sz="2800" b="1" dirty="0">
                <a:solidFill>
                  <a:schemeClr val="bg1"/>
                </a:solidFill>
                <a:latin typeface="Baskerville Old Face" panose="02020602080505020303" pitchFamily="18" charset="0"/>
              </a:rPr>
              <a:t>TENEMOS DOS COMPROMISOS ADQUIRIDOS POR EMAPASR-EP EN LA RENDICIÓN DE CUENTAS DEL AÑO 2017 EN LA ADMINISTRACIÓN ANTERIOR</a:t>
            </a:r>
          </a:p>
          <a:p>
            <a:endParaRPr lang="es-ES" dirty="0">
              <a:solidFill>
                <a:schemeClr val="bg1"/>
              </a:solidFill>
            </a:endParaRPr>
          </a:p>
        </p:txBody>
      </p:sp>
      <p:pic>
        <p:nvPicPr>
          <p:cNvPr id="8" name="4 Imagen">
            <a:extLst>
              <a:ext uri="{FF2B5EF4-FFF2-40B4-BE49-F238E27FC236}">
                <a16:creationId xmlns:a16="http://schemas.microsoft.com/office/drawing/2014/main" id="{E6AE8DB3-B55F-43A8-9499-2E4F1A32952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386" t="21337" r="6734" b="11908"/>
          <a:stretch/>
        </p:blipFill>
        <p:spPr>
          <a:xfrm>
            <a:off x="132737" y="252999"/>
            <a:ext cx="3229896" cy="710940"/>
          </a:xfrm>
          <a:prstGeom prst="rect">
            <a:avLst/>
          </a:prstGeom>
          <a:ln>
            <a:noFill/>
          </a:ln>
          <a:effectLst>
            <a:softEdge rad="112500"/>
          </a:effectLst>
        </p:spPr>
      </p:pic>
      <p:pic>
        <p:nvPicPr>
          <p:cNvPr id="4" name="Imagen 3">
            <a:extLst>
              <a:ext uri="{FF2B5EF4-FFF2-40B4-BE49-F238E27FC236}">
                <a16:creationId xmlns:a16="http://schemas.microsoft.com/office/drawing/2014/main" id="{F47B62A7-BB21-44C5-AD99-D331CB45EAFE}"/>
              </a:ext>
            </a:extLst>
          </p:cNvPr>
          <p:cNvPicPr>
            <a:picLocks noChangeAspect="1"/>
          </p:cNvPicPr>
          <p:nvPr/>
        </p:nvPicPr>
        <p:blipFill>
          <a:blip r:embed="rId5"/>
          <a:stretch>
            <a:fillRect/>
          </a:stretch>
        </p:blipFill>
        <p:spPr>
          <a:xfrm>
            <a:off x="11168292" y="77757"/>
            <a:ext cx="1074010" cy="1061424"/>
          </a:xfrm>
          <a:prstGeom prst="rect">
            <a:avLst/>
          </a:prstGeom>
        </p:spPr>
      </p:pic>
      <p:pic>
        <p:nvPicPr>
          <p:cNvPr id="6" name="Imagen 5">
            <a:extLst>
              <a:ext uri="{FF2B5EF4-FFF2-40B4-BE49-F238E27FC236}">
                <a16:creationId xmlns:a16="http://schemas.microsoft.com/office/drawing/2014/main" id="{FCD551C1-D4F7-4E5A-BACA-D4B8FAC19E2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40624" y="2405935"/>
            <a:ext cx="6298596" cy="419906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024280663"/>
      </p:ext>
    </p:extLst>
  </p:cSld>
  <p:clrMapOvr>
    <a:masterClrMapping/>
  </p:clrMapOvr>
  <p:transition spd="slow">
    <p:wipe/>
    <p:sndAc>
      <p:stSnd>
        <p:snd r:embed="rId2" name="click.wav"/>
      </p:stSnd>
    </p:sndAc>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0" y="1"/>
            <a:ext cx="12192000" cy="6857999"/>
          </a:xfrm>
          <a:prstGeom prst="rect">
            <a:avLst/>
          </a:prstGeom>
        </p:spPr>
      </p:pic>
      <p:sp>
        <p:nvSpPr>
          <p:cNvPr id="10" name="Rectángulo redondeado 9"/>
          <p:cNvSpPr/>
          <p:nvPr/>
        </p:nvSpPr>
        <p:spPr>
          <a:xfrm>
            <a:off x="2449923" y="1215881"/>
            <a:ext cx="7995933" cy="4820114"/>
          </a:xfrm>
          <a:prstGeom prst="roundRect">
            <a:avLst/>
          </a:prstGeom>
          <a:solidFill>
            <a:schemeClr val="accent4">
              <a:lumMod val="60000"/>
              <a:lumOff val="40000"/>
            </a:schemeClr>
          </a:solidFill>
          <a:ln w="19050">
            <a:solidFill>
              <a:schemeClr val="accent4">
                <a:lumMod val="50000"/>
                <a:alpha val="60000"/>
              </a:schemeClr>
            </a:solidFill>
          </a:ln>
        </p:spPr>
        <p:style>
          <a:lnRef idx="1">
            <a:schemeClr val="accent4"/>
          </a:lnRef>
          <a:fillRef idx="3">
            <a:schemeClr val="accent4"/>
          </a:fillRef>
          <a:effectRef idx="2">
            <a:schemeClr val="accent4"/>
          </a:effectRef>
          <a:fontRef idx="minor">
            <a:schemeClr val="lt1"/>
          </a:fontRef>
        </p:style>
        <p:txBody>
          <a:bodyPr wrap="square">
            <a:spAutoFit/>
          </a:bodyPr>
          <a:lstStyle/>
          <a:p>
            <a:pPr algn="just">
              <a:lnSpc>
                <a:spcPct val="107000"/>
              </a:lnSpc>
              <a:spcAft>
                <a:spcPts val="800"/>
              </a:spcAft>
            </a:pPr>
            <a:r>
              <a:rPr lang="es-EC" sz="1600" b="1" i="1" dirty="0">
                <a:solidFill>
                  <a:schemeClr val="bg1"/>
                </a:solidFill>
                <a:effectLst>
                  <a:outerShdw blurRad="38100" dist="38100" dir="2700000" algn="tl">
                    <a:srgbClr val="000000">
                      <a:alpha val="43137"/>
                    </a:srgbClr>
                  </a:outerShdw>
                </a:effectLst>
                <a:ea typeface="Calibri" panose="020F0502020204030204" pitchFamily="34" charset="0"/>
                <a:cs typeface="Times New Roman" panose="02020603050405020304" pitchFamily="18" charset="0"/>
              </a:rPr>
              <a:t>RESPUESTAS EN BASE A LA RELACIÓN PLAN DE GOBIERNO, POA /PAC DE LA EMAPASR-EP:</a:t>
            </a:r>
            <a:endParaRPr lang="es-EC" sz="1600" i="1" dirty="0">
              <a:solidFill>
                <a:schemeClr val="bg1"/>
              </a:solidFill>
              <a:effectLst>
                <a:outerShdw blurRad="38100" dist="38100" dir="2700000" algn="tl">
                  <a:srgbClr val="000000">
                    <a:alpha val="43137"/>
                  </a:srgbClr>
                </a:outerShdw>
              </a:effectLst>
              <a:ea typeface="Calibri" panose="020F0502020204030204" pitchFamily="34" charset="0"/>
              <a:cs typeface="Times New Roman" panose="02020603050405020304" pitchFamily="18" charset="0"/>
            </a:endParaRPr>
          </a:p>
          <a:p>
            <a:pPr algn="just">
              <a:lnSpc>
                <a:spcPct val="150000"/>
              </a:lnSpc>
              <a:spcAft>
                <a:spcPts val="800"/>
              </a:spcAft>
            </a:pPr>
            <a:r>
              <a:rPr lang="es-ES" sz="2000" dirty="0">
                <a:solidFill>
                  <a:schemeClr val="bg1"/>
                </a:solidFill>
                <a:latin typeface="Century Gothic" panose="020B0502020202020204" pitchFamily="34" charset="0"/>
                <a:ea typeface="Calibri" panose="020F0502020204030204" pitchFamily="34" charset="0"/>
                <a:cs typeface="Times New Roman" panose="02020603050405020304" pitchFamily="18" charset="0"/>
              </a:rPr>
              <a:t>Dentro de los servicios que presta la EMAPASR-EP, se encuentra los trabajos que se realizan diariamente en base a las denuncias que efectúan los usuarios en las oficinas de la Jefatura de Alcantarillado o en la Secretaría de Dirección Técnica; tales como son los trabajos de mantenimientos y reparaciones de las cajas domiciliarias, de las redes de alcantarillado sanitario y pozo de revisión; al igual que la limpieza de los pozos sépticos. </a:t>
            </a:r>
            <a:endParaRPr lang="es-EC" sz="2000"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79734006"/>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p:tgtEl>
                                          <p:spTgt spid="10"/>
                                        </p:tgtEl>
                                        <p:attrNameLst>
                                          <p:attrName>ppt_y</p:attrName>
                                        </p:attrNameLst>
                                      </p:cBhvr>
                                      <p:tavLst>
                                        <p:tav tm="0">
                                          <p:val>
                                            <p:strVal val="#ppt_y+#ppt_h*1.125000"/>
                                          </p:val>
                                        </p:tav>
                                        <p:tav tm="100000">
                                          <p:val>
                                            <p:strVal val="#ppt_y"/>
                                          </p:val>
                                        </p:tav>
                                      </p:tavLst>
                                    </p:anim>
                                    <p:animEffect transition="in" filter="wipe(up)">
                                      <p:cBhvr>
                                        <p:cTn id="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0" y="1"/>
            <a:ext cx="12192000" cy="6857999"/>
          </a:xfrm>
          <a:prstGeom prst="rect">
            <a:avLst/>
          </a:prstGeom>
        </p:spPr>
      </p:pic>
      <p:sp>
        <p:nvSpPr>
          <p:cNvPr id="17" name="Rectangle 21"/>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9" name="Rectangle 24"/>
          <p:cNvSpPr>
            <a:spLocks noChangeArrowheads="1"/>
          </p:cNvSpPr>
          <p:nvPr/>
        </p:nvSpPr>
        <p:spPr bwMode="auto">
          <a:xfrm>
            <a:off x="0" y="914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9" name="Cuadro de texto 79">
            <a:extLst>
              <a:ext uri="{FF2B5EF4-FFF2-40B4-BE49-F238E27FC236}">
                <a16:creationId xmlns:a16="http://schemas.microsoft.com/office/drawing/2014/main" id="{A182F24E-868C-4279-A9DF-5E0BB13F7F90}"/>
              </a:ext>
            </a:extLst>
          </p:cNvPr>
          <p:cNvSpPr txBox="1"/>
          <p:nvPr/>
        </p:nvSpPr>
        <p:spPr>
          <a:xfrm>
            <a:off x="1567373" y="114303"/>
            <a:ext cx="9575907" cy="685794"/>
          </a:xfrm>
          <a:prstGeom prst="roundRect">
            <a:avLst/>
          </a:prstGeom>
          <a:solidFill>
            <a:schemeClr val="accent5">
              <a:lumMod val="60000"/>
              <a:lumOff val="40000"/>
            </a:schemeClr>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0"/>
              </a:spcAft>
            </a:pPr>
            <a:r>
              <a:rPr lang="es-ES"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TRABAJOS DIARIOS DEL SISTEMA DE ALCANTARILLADO SANITARIO</a:t>
            </a:r>
            <a:endParaRPr lang="es-ES"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s-ES"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EN DIFERENTES SECTORES DEL CANTÓN</a:t>
            </a:r>
            <a:endParaRPr lang="es-ES"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Cuadro de texto 23">
            <a:extLst>
              <a:ext uri="{FF2B5EF4-FFF2-40B4-BE49-F238E27FC236}">
                <a16:creationId xmlns:a16="http://schemas.microsoft.com/office/drawing/2014/main" id="{8983672F-EC1E-402D-8B7D-511B4A804A99}"/>
              </a:ext>
            </a:extLst>
          </p:cNvPr>
          <p:cNvSpPr txBox="1"/>
          <p:nvPr/>
        </p:nvSpPr>
        <p:spPr>
          <a:xfrm>
            <a:off x="2940528" y="914399"/>
            <a:ext cx="7282159" cy="533037"/>
          </a:xfrm>
          <a:prstGeom prst="roundRect">
            <a:avLst/>
          </a:prstGeom>
          <a:solidFill>
            <a:schemeClr val="accent4">
              <a:lumMod val="20000"/>
              <a:lumOff val="80000"/>
            </a:schemeClr>
          </a:solidFill>
          <a:ln w="12700">
            <a:solidFill>
              <a:schemeClr val="tx1"/>
            </a:solidFill>
          </a:ln>
          <a:effectLst>
            <a:outerShdw blurRad="50800" dist="38100" dir="2700000" algn="tl" rotWithShape="0">
              <a:prstClr val="black">
                <a:alpha val="40000"/>
              </a:prstClr>
            </a:outerShdw>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800"/>
              </a:spcAft>
            </a:pPr>
            <a:r>
              <a:rPr lang="es-ES" sz="1600" b="1" dirty="0">
                <a:ln>
                  <a:noFill/>
                </a:ln>
                <a:solidFill>
                  <a:srgbClr val="000000"/>
                </a:solidFill>
                <a:effectLst>
                  <a:outerShdw blurRad="38100" dist="19050" dir="2700000" algn="tl">
                    <a:schemeClr val="dk1">
                      <a:alpha val="40000"/>
                    </a:schemeClr>
                  </a:outerShdw>
                </a:effectLst>
                <a:latin typeface="Arial" panose="020B0604020202020204" pitchFamily="34" charset="0"/>
                <a:ea typeface="Calibri" panose="020F0502020204030204" pitchFamily="34" charset="0"/>
                <a:cs typeface="Times New Roman" panose="02020603050405020304" pitchFamily="18" charset="0"/>
              </a:rPr>
              <a:t>CONSTRUCCIÓN Y REPARACIÓN DE CAJAS DOMICILIARIAS</a:t>
            </a:r>
            <a:endParaRPr lang="es-ES" sz="1600" dirty="0">
              <a:effectLst/>
              <a:ea typeface="Calibri" panose="020F0502020204030204" pitchFamily="34" charset="0"/>
              <a:cs typeface="Times New Roman" panose="02020603050405020304" pitchFamily="18" charset="0"/>
            </a:endParaRPr>
          </a:p>
        </p:txBody>
      </p:sp>
      <p:pic>
        <p:nvPicPr>
          <p:cNvPr id="11" name="Imagen 10">
            <a:extLst>
              <a:ext uri="{FF2B5EF4-FFF2-40B4-BE49-F238E27FC236}">
                <a16:creationId xmlns:a16="http://schemas.microsoft.com/office/drawing/2014/main" id="{2B5677EF-48AA-4478-92AD-141355936F3B}"/>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7242" y="1750667"/>
            <a:ext cx="2865473" cy="3401857"/>
          </a:xfrm>
          <a:prstGeom prst="rect">
            <a:avLst/>
          </a:prstGeom>
          <a:noFill/>
          <a:ln w="12700">
            <a:solidFill>
              <a:schemeClr val="bg1"/>
            </a:solidFill>
          </a:ln>
        </p:spPr>
      </p:pic>
      <p:sp>
        <p:nvSpPr>
          <p:cNvPr id="12" name="Cuadro de texto 23">
            <a:extLst>
              <a:ext uri="{FF2B5EF4-FFF2-40B4-BE49-F238E27FC236}">
                <a16:creationId xmlns:a16="http://schemas.microsoft.com/office/drawing/2014/main" id="{B956BF9F-18CB-4D3E-867B-5ED4E17A8EA4}"/>
              </a:ext>
            </a:extLst>
          </p:cNvPr>
          <p:cNvSpPr txBox="1"/>
          <p:nvPr/>
        </p:nvSpPr>
        <p:spPr>
          <a:xfrm>
            <a:off x="516423" y="5099480"/>
            <a:ext cx="2790417" cy="1219315"/>
          </a:xfrm>
          <a:prstGeom prst="roundRect">
            <a:avLst/>
          </a:prstGeom>
          <a:solidFill>
            <a:srgbClr val="FFCC99"/>
          </a:solidFill>
          <a:ln w="12700">
            <a:solidFill>
              <a:schemeClr val="accent5">
                <a:lumMod val="75000"/>
              </a:schemeClr>
            </a:solidFill>
          </a:ln>
          <a:effectLst>
            <a:outerShdw blurRad="50800" dist="38100" dir="2700000" algn="tl" rotWithShape="0">
              <a:prstClr val="black">
                <a:alpha val="40000"/>
              </a:prstClr>
            </a:outerShdw>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800"/>
              </a:spcAft>
            </a:pPr>
            <a:r>
              <a:rPr lang="es-ES" sz="1600" b="1">
                <a:ln>
                  <a:noFill/>
                </a:ln>
                <a:solidFill>
                  <a:srgbClr val="000000"/>
                </a:solidFill>
                <a:effectLst>
                  <a:outerShdw blurRad="38100" dist="19050" dir="2700000" algn="tl">
                    <a:schemeClr val="dk1">
                      <a:alpha val="40000"/>
                    </a:schemeClr>
                  </a:outerShdw>
                </a:effectLst>
                <a:latin typeface="Arial" panose="020B0604020202020204" pitchFamily="34" charset="0"/>
                <a:ea typeface="Calibri" panose="020F0502020204030204" pitchFamily="34" charset="0"/>
                <a:cs typeface="Times New Roman" panose="02020603050405020304" pitchFamily="18" charset="0"/>
              </a:rPr>
              <a:t>CALLE VICTOR OLLAGUE Y LOS LAURELES – CDLA. CENTRAL</a:t>
            </a:r>
            <a:endParaRPr lang="es-ES" sz="1600">
              <a:effectLst/>
              <a:ea typeface="Calibri" panose="020F0502020204030204" pitchFamily="34" charset="0"/>
              <a:cs typeface="Times New Roman" panose="02020603050405020304" pitchFamily="18" charset="0"/>
            </a:endParaRPr>
          </a:p>
        </p:txBody>
      </p:sp>
      <p:pic>
        <p:nvPicPr>
          <p:cNvPr id="13" name="Imagen 12">
            <a:extLst>
              <a:ext uri="{FF2B5EF4-FFF2-40B4-BE49-F238E27FC236}">
                <a16:creationId xmlns:a16="http://schemas.microsoft.com/office/drawing/2014/main" id="{441058DD-BAB1-4515-9C73-9EB6CC88ED71}"/>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34100" y="1750653"/>
            <a:ext cx="3113802" cy="3401883"/>
          </a:xfrm>
          <a:prstGeom prst="rect">
            <a:avLst/>
          </a:prstGeom>
          <a:noFill/>
          <a:ln w="12700">
            <a:solidFill>
              <a:schemeClr val="bg1"/>
            </a:solidFill>
          </a:ln>
        </p:spPr>
      </p:pic>
      <p:sp>
        <p:nvSpPr>
          <p:cNvPr id="14" name="Cuadro de texto 23">
            <a:extLst>
              <a:ext uri="{FF2B5EF4-FFF2-40B4-BE49-F238E27FC236}">
                <a16:creationId xmlns:a16="http://schemas.microsoft.com/office/drawing/2014/main" id="{068AAC92-5473-4CB2-8397-A8C4FC301DEA}"/>
              </a:ext>
            </a:extLst>
          </p:cNvPr>
          <p:cNvSpPr txBox="1"/>
          <p:nvPr/>
        </p:nvSpPr>
        <p:spPr>
          <a:xfrm>
            <a:off x="4476044" y="5091031"/>
            <a:ext cx="3024641" cy="859656"/>
          </a:xfrm>
          <a:prstGeom prst="roundRect">
            <a:avLst/>
          </a:prstGeom>
          <a:solidFill>
            <a:srgbClr val="FFCC99"/>
          </a:solidFill>
          <a:ln w="12700">
            <a:solidFill>
              <a:schemeClr val="accent5">
                <a:lumMod val="75000"/>
              </a:schemeClr>
            </a:solidFill>
          </a:ln>
          <a:effectLst>
            <a:outerShdw blurRad="50800" dist="38100" dir="2700000" algn="tl" rotWithShape="0">
              <a:prstClr val="black">
                <a:alpha val="40000"/>
              </a:prstClr>
            </a:outerShdw>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800"/>
              </a:spcAft>
            </a:pPr>
            <a:r>
              <a:rPr lang="es-ES" sz="1600" b="1" dirty="0">
                <a:ln>
                  <a:noFill/>
                </a:ln>
                <a:solidFill>
                  <a:srgbClr val="000000"/>
                </a:solidFill>
                <a:effectLst>
                  <a:outerShdw blurRad="38100" dist="19050" dir="2700000" algn="tl">
                    <a:schemeClr val="dk1">
                      <a:alpha val="40000"/>
                    </a:schemeClr>
                  </a:outerShdw>
                </a:effectLst>
                <a:latin typeface="Arial" panose="020B0604020202020204" pitchFamily="34" charset="0"/>
                <a:ea typeface="Calibri" panose="020F0502020204030204" pitchFamily="34" charset="0"/>
                <a:cs typeface="Times New Roman" panose="02020603050405020304" pitchFamily="18" charset="0"/>
              </a:rPr>
              <a:t>BARRIO 1º DE ENERO – PARROQUIA NUEVO SANTA ROSA</a:t>
            </a:r>
            <a:endParaRPr lang="es-ES" sz="1600" dirty="0">
              <a:effectLst/>
              <a:ea typeface="Calibri" panose="020F0502020204030204" pitchFamily="34" charset="0"/>
              <a:cs typeface="Times New Roman" panose="02020603050405020304" pitchFamily="18" charset="0"/>
            </a:endParaRPr>
          </a:p>
        </p:txBody>
      </p:sp>
      <p:pic>
        <p:nvPicPr>
          <p:cNvPr id="15" name="Imagen 14">
            <a:extLst>
              <a:ext uri="{FF2B5EF4-FFF2-40B4-BE49-F238E27FC236}">
                <a16:creationId xmlns:a16="http://schemas.microsoft.com/office/drawing/2014/main" id="{1ED10DFC-0846-4206-8A24-4F53F26A0263}"/>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650936" y="1750667"/>
            <a:ext cx="2910799" cy="3401883"/>
          </a:xfrm>
          <a:prstGeom prst="rect">
            <a:avLst/>
          </a:prstGeom>
          <a:noFill/>
          <a:ln w="12700">
            <a:solidFill>
              <a:schemeClr val="bg1"/>
            </a:solidFill>
          </a:ln>
        </p:spPr>
      </p:pic>
      <p:sp>
        <p:nvSpPr>
          <p:cNvPr id="16" name="Cuadro de texto 23">
            <a:extLst>
              <a:ext uri="{FF2B5EF4-FFF2-40B4-BE49-F238E27FC236}">
                <a16:creationId xmlns:a16="http://schemas.microsoft.com/office/drawing/2014/main" id="{CA34613D-B6D0-444D-A1E7-5134EE723F35}"/>
              </a:ext>
            </a:extLst>
          </p:cNvPr>
          <p:cNvSpPr txBox="1"/>
          <p:nvPr/>
        </p:nvSpPr>
        <p:spPr>
          <a:xfrm>
            <a:off x="8594014" y="5061517"/>
            <a:ext cx="3024641" cy="1476411"/>
          </a:xfrm>
          <a:prstGeom prst="roundRect">
            <a:avLst/>
          </a:prstGeom>
          <a:solidFill>
            <a:srgbClr val="FFCC99"/>
          </a:solidFill>
          <a:ln w="12700">
            <a:solidFill>
              <a:schemeClr val="accent6">
                <a:lumMod val="50000"/>
              </a:schemeClr>
            </a:solidFill>
          </a:ln>
          <a:effectLst>
            <a:outerShdw blurRad="50800" dist="38100" dir="2700000" algn="tl" rotWithShape="0">
              <a:prstClr val="black">
                <a:alpha val="40000"/>
              </a:prstClr>
            </a:outerShdw>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800"/>
              </a:spcAft>
            </a:pPr>
            <a:r>
              <a:rPr lang="es-ES" sz="1600" b="1" dirty="0">
                <a:ln>
                  <a:noFill/>
                </a:ln>
                <a:solidFill>
                  <a:srgbClr val="000000"/>
                </a:solidFill>
                <a:effectLst>
                  <a:outerShdw blurRad="38100" dist="19050" dir="2700000" algn="tl">
                    <a:schemeClr val="dk1">
                      <a:alpha val="40000"/>
                    </a:schemeClr>
                  </a:outerShdw>
                </a:effectLst>
                <a:latin typeface="Arial" panose="020B0604020202020204" pitchFamily="34" charset="0"/>
                <a:ea typeface="Calibri" panose="020F0502020204030204" pitchFamily="34" charset="0"/>
                <a:cs typeface="Times New Roman" panose="02020603050405020304" pitchFamily="18" charset="0"/>
              </a:rPr>
              <a:t>CALLE J. DURÁN, SECTOR EL NAZARENO – PARROQUIA NUEVO SANTA ROSA (CAMBIO DE TUBERÍA APLASTADA)</a:t>
            </a:r>
            <a:endParaRPr lang="es-ES" sz="16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96426807"/>
      </p:ext>
    </p:extLst>
  </p:cSld>
  <p:clrMapOvr>
    <a:masterClrMapping/>
  </p:clrMapOvr>
  <p:transition spd="slow">
    <p:wheel spokes="1"/>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78268" y="-205210"/>
            <a:ext cx="12192000" cy="6857999"/>
          </a:xfrm>
          <a:prstGeom prst="rect">
            <a:avLst/>
          </a:prstGeom>
        </p:spPr>
      </p:pic>
      <p:sp>
        <p:nvSpPr>
          <p:cNvPr id="17" name="Rectangle 21"/>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9" name="Rectangle 24"/>
          <p:cNvSpPr>
            <a:spLocks noChangeArrowheads="1"/>
          </p:cNvSpPr>
          <p:nvPr/>
        </p:nvSpPr>
        <p:spPr bwMode="auto">
          <a:xfrm>
            <a:off x="0" y="914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8" name="Cuadro de texto 23">
            <a:extLst>
              <a:ext uri="{FF2B5EF4-FFF2-40B4-BE49-F238E27FC236}">
                <a16:creationId xmlns:a16="http://schemas.microsoft.com/office/drawing/2014/main" id="{FC53F554-26A5-40E2-A2FC-459BFB3A1B5A}"/>
              </a:ext>
            </a:extLst>
          </p:cNvPr>
          <p:cNvSpPr txBox="1"/>
          <p:nvPr/>
        </p:nvSpPr>
        <p:spPr>
          <a:xfrm>
            <a:off x="3306840" y="162744"/>
            <a:ext cx="5734857" cy="478078"/>
          </a:xfrm>
          <a:prstGeom prst="roundRect">
            <a:avLst/>
          </a:prstGeom>
          <a:solidFill>
            <a:schemeClr val="accent4">
              <a:lumMod val="20000"/>
              <a:lumOff val="80000"/>
            </a:schemeClr>
          </a:solidFill>
          <a:ln w="12700">
            <a:solidFill>
              <a:schemeClr val="tx1"/>
            </a:solidFill>
          </a:ln>
          <a:effectLst>
            <a:outerShdw blurRad="50800" dist="38100" dir="2700000" algn="tl" rotWithShape="0">
              <a:prstClr val="black">
                <a:alpha val="40000"/>
              </a:prstClr>
            </a:outerShdw>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800"/>
              </a:spcAft>
            </a:pPr>
            <a:r>
              <a:rPr lang="es-ES" b="1">
                <a:ln>
                  <a:noFill/>
                </a:ln>
                <a:solidFill>
                  <a:srgbClr val="000000"/>
                </a:solidFill>
                <a:effectLst>
                  <a:outerShdw blurRad="38100" dist="19050" dir="2700000" algn="tl">
                    <a:schemeClr val="dk1">
                      <a:alpha val="40000"/>
                    </a:schemeClr>
                  </a:outerShdw>
                </a:effectLst>
                <a:latin typeface="Arial" panose="020B0604020202020204" pitchFamily="34" charset="0"/>
                <a:ea typeface="Calibri" panose="020F0502020204030204" pitchFamily="34" charset="0"/>
                <a:cs typeface="Times New Roman" panose="02020603050405020304" pitchFamily="18" charset="0"/>
              </a:rPr>
              <a:t>LIMPIEZA DEL SISTEMA DE ALCANTARILLADO</a:t>
            </a:r>
            <a:endParaRPr lang="es-ES">
              <a:effectLst/>
              <a:ea typeface="Calibri" panose="020F0502020204030204" pitchFamily="34" charset="0"/>
              <a:cs typeface="Times New Roman" panose="02020603050405020304" pitchFamily="18" charset="0"/>
            </a:endParaRPr>
          </a:p>
        </p:txBody>
      </p:sp>
      <p:pic>
        <p:nvPicPr>
          <p:cNvPr id="20" name="Imagen 19">
            <a:extLst>
              <a:ext uri="{FF2B5EF4-FFF2-40B4-BE49-F238E27FC236}">
                <a16:creationId xmlns:a16="http://schemas.microsoft.com/office/drawing/2014/main" id="{C70A5573-2BBB-407F-8CC2-61E3DEF5B849}"/>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7736" y="816968"/>
            <a:ext cx="3117871" cy="2160431"/>
          </a:xfrm>
          <a:prstGeom prst="rect">
            <a:avLst/>
          </a:prstGeom>
          <a:noFill/>
          <a:ln w="12700">
            <a:solidFill>
              <a:schemeClr val="bg1"/>
            </a:solidFill>
          </a:ln>
        </p:spPr>
      </p:pic>
      <p:sp>
        <p:nvSpPr>
          <p:cNvPr id="21" name="Cuadro de texto 23">
            <a:extLst>
              <a:ext uri="{FF2B5EF4-FFF2-40B4-BE49-F238E27FC236}">
                <a16:creationId xmlns:a16="http://schemas.microsoft.com/office/drawing/2014/main" id="{43284D99-F6B4-4221-9EB7-F1647752A1B0}"/>
              </a:ext>
            </a:extLst>
          </p:cNvPr>
          <p:cNvSpPr txBox="1"/>
          <p:nvPr/>
        </p:nvSpPr>
        <p:spPr>
          <a:xfrm>
            <a:off x="510519" y="2838979"/>
            <a:ext cx="3052304" cy="574791"/>
          </a:xfrm>
          <a:prstGeom prst="roundRect">
            <a:avLst/>
          </a:prstGeom>
          <a:solidFill>
            <a:srgbClr val="FFCC99"/>
          </a:solidFill>
          <a:ln w="12700">
            <a:solidFill>
              <a:schemeClr val="tx1"/>
            </a:solidFill>
          </a:ln>
          <a:effectLst>
            <a:outerShdw blurRad="50800" dist="38100" dir="2700000" algn="tl" rotWithShape="0">
              <a:prstClr val="black">
                <a:alpha val="40000"/>
              </a:prstClr>
            </a:outerShdw>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800"/>
              </a:spcAft>
            </a:pPr>
            <a:r>
              <a:rPr lang="es-ES" sz="1400" b="1" dirty="0">
                <a:ln>
                  <a:noFill/>
                </a:ln>
                <a:solidFill>
                  <a:srgbClr val="000000"/>
                </a:solidFill>
                <a:effectLst>
                  <a:outerShdw blurRad="38100" dist="19050" dir="2700000" algn="tl">
                    <a:schemeClr val="dk1">
                      <a:alpha val="40000"/>
                    </a:schemeClr>
                  </a:outerShdw>
                </a:effectLst>
                <a:latin typeface="Arial" panose="020B0604020202020204" pitchFamily="34" charset="0"/>
                <a:ea typeface="Calibri" panose="020F0502020204030204" pitchFamily="34" charset="0"/>
                <a:cs typeface="Times New Roman" panose="02020603050405020304" pitchFamily="18" charset="0"/>
              </a:rPr>
              <a:t>CALLE VIRGEN DEL CISNE – CDLA. LOS CEIBOS</a:t>
            </a:r>
            <a:endParaRPr lang="es-ES" sz="1400" dirty="0">
              <a:effectLst/>
              <a:ea typeface="Calibri" panose="020F0502020204030204" pitchFamily="34" charset="0"/>
              <a:cs typeface="Times New Roman" panose="02020603050405020304" pitchFamily="18" charset="0"/>
            </a:endParaRPr>
          </a:p>
        </p:txBody>
      </p:sp>
      <p:pic>
        <p:nvPicPr>
          <p:cNvPr id="22" name="Imagen 21">
            <a:extLst>
              <a:ext uri="{FF2B5EF4-FFF2-40B4-BE49-F238E27FC236}">
                <a16:creationId xmlns:a16="http://schemas.microsoft.com/office/drawing/2014/main" id="{5363A9A9-E12D-4A82-9146-C7E67F54908A}"/>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24505" y="816977"/>
            <a:ext cx="3004151" cy="2160422"/>
          </a:xfrm>
          <a:prstGeom prst="rect">
            <a:avLst/>
          </a:prstGeom>
          <a:noFill/>
          <a:ln w="12700">
            <a:solidFill>
              <a:schemeClr val="bg1"/>
            </a:solidFill>
          </a:ln>
        </p:spPr>
      </p:pic>
      <p:sp>
        <p:nvSpPr>
          <p:cNvPr id="23" name="Cuadro de texto 23">
            <a:extLst>
              <a:ext uri="{FF2B5EF4-FFF2-40B4-BE49-F238E27FC236}">
                <a16:creationId xmlns:a16="http://schemas.microsoft.com/office/drawing/2014/main" id="{95284155-FC65-476C-8922-FED31D285E1C}"/>
              </a:ext>
            </a:extLst>
          </p:cNvPr>
          <p:cNvSpPr txBox="1"/>
          <p:nvPr/>
        </p:nvSpPr>
        <p:spPr>
          <a:xfrm>
            <a:off x="4027858" y="2842036"/>
            <a:ext cx="3179065" cy="500939"/>
          </a:xfrm>
          <a:prstGeom prst="roundRect">
            <a:avLst/>
          </a:prstGeom>
          <a:solidFill>
            <a:srgbClr val="FFCC99"/>
          </a:solidFill>
          <a:ln w="12700">
            <a:solidFill>
              <a:schemeClr val="tx1"/>
            </a:solidFill>
          </a:ln>
          <a:effectLst>
            <a:outerShdw blurRad="50800" dist="38100" dir="2700000" algn="tl" rotWithShape="0">
              <a:prstClr val="black">
                <a:alpha val="40000"/>
              </a:prstClr>
            </a:outerShdw>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800"/>
              </a:spcAft>
            </a:pPr>
            <a:r>
              <a:rPr lang="es-ES" sz="1400" b="1">
                <a:ln>
                  <a:noFill/>
                </a:ln>
                <a:solidFill>
                  <a:srgbClr val="000000"/>
                </a:solidFill>
                <a:effectLst>
                  <a:outerShdw blurRad="38100" dist="19050" dir="2700000" algn="tl">
                    <a:schemeClr val="dk1">
                      <a:alpha val="40000"/>
                    </a:schemeClr>
                  </a:outerShdw>
                </a:effectLst>
                <a:latin typeface="Arial" panose="020B0604020202020204" pitchFamily="34" charset="0"/>
                <a:ea typeface="Calibri" panose="020F0502020204030204" pitchFamily="34" charset="0"/>
                <a:cs typeface="Times New Roman" panose="02020603050405020304" pitchFamily="18" charset="0"/>
              </a:rPr>
              <a:t>CALLE SUCRE Y FILOMENO PESÁNTEZ</a:t>
            </a:r>
            <a:endParaRPr lang="es-ES" sz="1400">
              <a:effectLst/>
              <a:ea typeface="Calibri" panose="020F0502020204030204" pitchFamily="34" charset="0"/>
              <a:cs typeface="Times New Roman" panose="02020603050405020304" pitchFamily="18" charset="0"/>
            </a:endParaRPr>
          </a:p>
        </p:txBody>
      </p:sp>
      <p:pic>
        <p:nvPicPr>
          <p:cNvPr id="24" name="Imagen 23">
            <a:extLst>
              <a:ext uri="{FF2B5EF4-FFF2-40B4-BE49-F238E27FC236}">
                <a16:creationId xmlns:a16="http://schemas.microsoft.com/office/drawing/2014/main" id="{0AD0528C-D101-4060-B2CC-98811611B105}"/>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77995" y="769427"/>
            <a:ext cx="3538119" cy="2039969"/>
          </a:xfrm>
          <a:prstGeom prst="rect">
            <a:avLst/>
          </a:prstGeom>
          <a:noFill/>
          <a:ln w="12700">
            <a:solidFill>
              <a:schemeClr val="bg1"/>
            </a:solidFill>
          </a:ln>
        </p:spPr>
      </p:pic>
      <p:sp>
        <p:nvSpPr>
          <p:cNvPr id="25" name="Cuadro de texto 23">
            <a:extLst>
              <a:ext uri="{FF2B5EF4-FFF2-40B4-BE49-F238E27FC236}">
                <a16:creationId xmlns:a16="http://schemas.microsoft.com/office/drawing/2014/main" id="{C43F31F3-CECE-4976-BE56-337A1C2BED73}"/>
              </a:ext>
            </a:extLst>
          </p:cNvPr>
          <p:cNvSpPr txBox="1"/>
          <p:nvPr/>
        </p:nvSpPr>
        <p:spPr>
          <a:xfrm>
            <a:off x="7735821" y="2765533"/>
            <a:ext cx="3644156" cy="500909"/>
          </a:xfrm>
          <a:prstGeom prst="roundRect">
            <a:avLst/>
          </a:prstGeom>
          <a:solidFill>
            <a:srgbClr val="FFCC99"/>
          </a:solidFill>
          <a:ln w="12700">
            <a:solidFill>
              <a:schemeClr val="tx1"/>
            </a:solidFill>
          </a:ln>
          <a:effectLst>
            <a:outerShdw blurRad="50800" dist="38100" dir="2700000" algn="tl" rotWithShape="0">
              <a:prstClr val="black">
                <a:alpha val="40000"/>
              </a:prstClr>
            </a:outerShdw>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800"/>
              </a:spcAft>
            </a:pPr>
            <a:r>
              <a:rPr lang="es-ES" sz="1400" b="1">
                <a:ln>
                  <a:noFill/>
                </a:ln>
                <a:solidFill>
                  <a:srgbClr val="000000"/>
                </a:solidFill>
                <a:effectLst>
                  <a:outerShdw blurRad="38100" dist="19050" dir="2700000" algn="tl">
                    <a:schemeClr val="dk1">
                      <a:alpha val="40000"/>
                    </a:schemeClr>
                  </a:outerShdw>
                </a:effectLst>
                <a:latin typeface="Arial" panose="020B0604020202020204" pitchFamily="34" charset="0"/>
                <a:ea typeface="Calibri" panose="020F0502020204030204" pitchFamily="34" charset="0"/>
                <a:cs typeface="Times New Roman" panose="02020603050405020304" pitchFamily="18" charset="0"/>
              </a:rPr>
              <a:t>CALLE GARCÍA MORENO Y FILOMENO PESÁNTEZ</a:t>
            </a:r>
            <a:endParaRPr lang="es-ES" sz="1400">
              <a:effectLst/>
              <a:ea typeface="Calibri" panose="020F0502020204030204" pitchFamily="34" charset="0"/>
              <a:cs typeface="Times New Roman" panose="02020603050405020304" pitchFamily="18" charset="0"/>
            </a:endParaRPr>
          </a:p>
        </p:txBody>
      </p:sp>
      <p:pic>
        <p:nvPicPr>
          <p:cNvPr id="26" name="Imagen 25">
            <a:extLst>
              <a:ext uri="{FF2B5EF4-FFF2-40B4-BE49-F238E27FC236}">
                <a16:creationId xmlns:a16="http://schemas.microsoft.com/office/drawing/2014/main" id="{E45F14B4-25A8-46A4-A787-7E07B6C94908}"/>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943827" y="3568376"/>
            <a:ext cx="3682753" cy="2472647"/>
          </a:xfrm>
          <a:prstGeom prst="rect">
            <a:avLst/>
          </a:prstGeom>
          <a:noFill/>
          <a:ln w="12700">
            <a:solidFill>
              <a:schemeClr val="bg1"/>
            </a:solidFill>
          </a:ln>
        </p:spPr>
      </p:pic>
      <p:sp>
        <p:nvSpPr>
          <p:cNvPr id="27" name="Cuadro de texto 23">
            <a:extLst>
              <a:ext uri="{FF2B5EF4-FFF2-40B4-BE49-F238E27FC236}">
                <a16:creationId xmlns:a16="http://schemas.microsoft.com/office/drawing/2014/main" id="{F324B9B2-4F5B-4C6F-8039-D965C6BD812B}"/>
              </a:ext>
            </a:extLst>
          </p:cNvPr>
          <p:cNvSpPr txBox="1"/>
          <p:nvPr/>
        </p:nvSpPr>
        <p:spPr>
          <a:xfrm>
            <a:off x="2868364" y="5978281"/>
            <a:ext cx="1833677" cy="569595"/>
          </a:xfrm>
          <a:prstGeom prst="roundRect">
            <a:avLst/>
          </a:prstGeom>
          <a:solidFill>
            <a:srgbClr val="FFCC99"/>
          </a:solidFill>
          <a:ln w="12700">
            <a:solidFill>
              <a:schemeClr val="tx1"/>
            </a:solidFill>
          </a:ln>
          <a:effectLst>
            <a:outerShdw blurRad="50800" dist="38100" dir="2700000" algn="tl" rotWithShape="0">
              <a:prstClr val="black">
                <a:alpha val="40000"/>
              </a:prstClr>
            </a:outerShdw>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800"/>
              </a:spcAft>
            </a:pPr>
            <a:r>
              <a:rPr lang="es-ES" sz="1400" b="1" dirty="0">
                <a:ln>
                  <a:noFill/>
                </a:ln>
                <a:solidFill>
                  <a:srgbClr val="000000"/>
                </a:solidFill>
                <a:effectLst>
                  <a:outerShdw blurRad="38100" dist="19050" dir="2700000" algn="tl">
                    <a:schemeClr val="dk1">
                      <a:alpha val="40000"/>
                    </a:schemeClr>
                  </a:outerShdw>
                </a:effectLst>
                <a:latin typeface="Arial" panose="020B0604020202020204" pitchFamily="34" charset="0"/>
                <a:ea typeface="Calibri" panose="020F0502020204030204" pitchFamily="34" charset="0"/>
                <a:cs typeface="Times New Roman" panose="02020603050405020304" pitchFamily="18" charset="0"/>
              </a:rPr>
              <a:t>BARRIO TARQUI</a:t>
            </a:r>
            <a:endParaRPr lang="es-ES" sz="1400" dirty="0">
              <a:effectLst/>
              <a:ea typeface="Calibri" panose="020F0502020204030204" pitchFamily="34" charset="0"/>
              <a:cs typeface="Times New Roman" panose="02020603050405020304" pitchFamily="18" charset="0"/>
            </a:endParaRPr>
          </a:p>
        </p:txBody>
      </p:sp>
      <p:pic>
        <p:nvPicPr>
          <p:cNvPr id="28" name="Imagen 27">
            <a:extLst>
              <a:ext uri="{FF2B5EF4-FFF2-40B4-BE49-F238E27FC236}">
                <a16:creationId xmlns:a16="http://schemas.microsoft.com/office/drawing/2014/main" id="{EF2D4B39-CA2C-4461-A432-ABBD4AE52FF5}"/>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343405" y="3532244"/>
            <a:ext cx="4428909" cy="2472653"/>
          </a:xfrm>
          <a:prstGeom prst="rect">
            <a:avLst/>
          </a:prstGeom>
          <a:noFill/>
          <a:ln w="12700">
            <a:solidFill>
              <a:schemeClr val="bg1"/>
            </a:solidFill>
          </a:ln>
        </p:spPr>
      </p:pic>
      <p:sp>
        <p:nvSpPr>
          <p:cNvPr id="29" name="Cuadro de texto 23">
            <a:extLst>
              <a:ext uri="{FF2B5EF4-FFF2-40B4-BE49-F238E27FC236}">
                <a16:creationId xmlns:a16="http://schemas.microsoft.com/office/drawing/2014/main" id="{B627A5FC-8CA9-4453-BB1C-FE8480E89576}"/>
              </a:ext>
            </a:extLst>
          </p:cNvPr>
          <p:cNvSpPr txBox="1"/>
          <p:nvPr/>
        </p:nvSpPr>
        <p:spPr>
          <a:xfrm>
            <a:off x="6937109" y="5863716"/>
            <a:ext cx="3241499" cy="664736"/>
          </a:xfrm>
          <a:prstGeom prst="roundRect">
            <a:avLst/>
          </a:prstGeom>
          <a:solidFill>
            <a:srgbClr val="FFCC99"/>
          </a:solidFill>
          <a:ln w="12700">
            <a:solidFill>
              <a:schemeClr val="tx1"/>
            </a:solidFill>
          </a:ln>
          <a:effectLst>
            <a:outerShdw blurRad="50800" dist="38100" dir="2700000" algn="tl" rotWithShape="0">
              <a:prstClr val="black">
                <a:alpha val="40000"/>
              </a:prstClr>
            </a:outerShdw>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0"/>
              </a:spcAft>
            </a:pPr>
            <a:r>
              <a:rPr lang="es-ES" sz="1400" b="1" dirty="0">
                <a:ln>
                  <a:noFill/>
                </a:ln>
                <a:solidFill>
                  <a:srgbClr val="000000"/>
                </a:solidFill>
                <a:effectLst>
                  <a:outerShdw blurRad="38100" dist="19050" dir="2700000" algn="tl">
                    <a:schemeClr val="dk1">
                      <a:alpha val="40000"/>
                    </a:schemeClr>
                  </a:outerShdw>
                </a:effectLst>
                <a:latin typeface="Arial" panose="020B0604020202020204" pitchFamily="34" charset="0"/>
                <a:ea typeface="Calibri" panose="020F0502020204030204" pitchFamily="34" charset="0"/>
                <a:cs typeface="Times New Roman" panose="02020603050405020304" pitchFamily="18" charset="0"/>
              </a:rPr>
              <a:t>CALLE HERMÁN BRAVO </a:t>
            </a:r>
            <a:endParaRPr lang="es-ES" sz="1400" dirty="0">
              <a:effectLst/>
              <a:ea typeface="Calibri" panose="020F0502020204030204" pitchFamily="34" charset="0"/>
              <a:cs typeface="Times New Roman" panose="02020603050405020304" pitchFamily="18" charset="0"/>
            </a:endParaRPr>
          </a:p>
          <a:p>
            <a:pPr algn="ctr">
              <a:lnSpc>
                <a:spcPct val="107000"/>
              </a:lnSpc>
              <a:spcAft>
                <a:spcPts val="0"/>
              </a:spcAft>
            </a:pPr>
            <a:r>
              <a:rPr lang="es-ES" sz="1400" b="1" dirty="0">
                <a:ln>
                  <a:noFill/>
                </a:ln>
                <a:solidFill>
                  <a:srgbClr val="000000"/>
                </a:solidFill>
                <a:effectLst>
                  <a:outerShdw blurRad="38100" dist="19050" dir="2700000" algn="tl">
                    <a:schemeClr val="dk1">
                      <a:alpha val="40000"/>
                    </a:schemeClr>
                  </a:outerShdw>
                </a:effectLst>
                <a:latin typeface="Arial" panose="020B0604020202020204" pitchFamily="34" charset="0"/>
                <a:ea typeface="Calibri" panose="020F0502020204030204" pitchFamily="34" charset="0"/>
                <a:cs typeface="Times New Roman" panose="02020603050405020304" pitchFamily="18" charset="0"/>
              </a:rPr>
              <a:t>BARRIO TENIENTE HUGO ORTIZ</a:t>
            </a:r>
            <a:endParaRPr lang="es-ES" sz="14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49300218"/>
      </p:ext>
    </p:extLst>
  </p:cSld>
  <p:clrMapOvr>
    <a:masterClrMapping/>
  </p:clrMapOvr>
  <p:transition spd="slow">
    <p:wheel spokes="1"/>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0" y="1"/>
            <a:ext cx="12192000" cy="6857999"/>
          </a:xfrm>
          <a:prstGeom prst="rect">
            <a:avLst/>
          </a:prstGeom>
        </p:spPr>
      </p:pic>
      <p:sp>
        <p:nvSpPr>
          <p:cNvPr id="2" name="Título 1"/>
          <p:cNvSpPr>
            <a:spLocks noGrp="1"/>
          </p:cNvSpPr>
          <p:nvPr>
            <p:ph type="title"/>
          </p:nvPr>
        </p:nvSpPr>
        <p:spPr>
          <a:xfrm>
            <a:off x="164144" y="160019"/>
            <a:ext cx="12027856" cy="986497"/>
          </a:xfrm>
        </p:spPr>
        <p:txBody>
          <a:bodyPr>
            <a:noAutofit/>
          </a:bodyPr>
          <a:lstStyle/>
          <a:p>
            <a:pPr algn="ctr"/>
            <a:br>
              <a:rPr lang="es-EC" sz="1800" dirty="0">
                <a:solidFill>
                  <a:schemeClr val="bg2">
                    <a:lumMod val="50000"/>
                  </a:schemeClr>
                </a:solidFill>
                <a:latin typeface="Baskerville Old Face" panose="02020602080505020303" pitchFamily="18" charset="0"/>
              </a:rPr>
            </a:br>
            <a:br>
              <a:rPr lang="es-EC" sz="2400" b="1" dirty="0">
                <a:solidFill>
                  <a:schemeClr val="bg2">
                    <a:lumMod val="50000"/>
                  </a:schemeClr>
                </a:solidFill>
                <a:latin typeface="Baskerville Old Face" panose="02020602080505020303" pitchFamily="18" charset="0"/>
              </a:rPr>
            </a:br>
            <a:r>
              <a:rPr lang="es-EC" sz="2400" b="1" dirty="0">
                <a:solidFill>
                  <a:schemeClr val="bg2">
                    <a:lumMod val="50000"/>
                  </a:schemeClr>
                </a:solidFill>
                <a:latin typeface="Baskerville Old Face" panose="02020602080505020303" pitchFamily="18" charset="0"/>
              </a:rPr>
              <a:t>preguntas y problemas planteados por los ciudadanos en la Asamblea Ciudadana A LA EMAPASR-EP</a:t>
            </a:r>
            <a:endParaRPr lang="es-EC" sz="2400" b="1" dirty="0"/>
          </a:p>
        </p:txBody>
      </p:sp>
      <p:sp>
        <p:nvSpPr>
          <p:cNvPr id="3" name="Rectángulo 2">
            <a:extLst>
              <a:ext uri="{FF2B5EF4-FFF2-40B4-BE49-F238E27FC236}">
                <a16:creationId xmlns:a16="http://schemas.microsoft.com/office/drawing/2014/main" id="{99E8203A-5C8C-4E51-9D95-CCA1CF25ADCE}"/>
              </a:ext>
            </a:extLst>
          </p:cNvPr>
          <p:cNvSpPr/>
          <p:nvPr/>
        </p:nvSpPr>
        <p:spPr>
          <a:xfrm>
            <a:off x="2737448" y="1195168"/>
            <a:ext cx="6881248" cy="742511"/>
          </a:xfrm>
          <a:prstGeom prst="rect">
            <a:avLst/>
          </a:prstGeom>
        </p:spPr>
        <p:txBody>
          <a:bodyPr wrap="square">
            <a:spAutoFit/>
          </a:bodyPr>
          <a:lstStyle/>
          <a:p>
            <a:pPr algn="just">
              <a:lnSpc>
                <a:spcPct val="150000"/>
              </a:lnSpc>
              <a:spcAft>
                <a:spcPts val="800"/>
              </a:spcAft>
            </a:pPr>
            <a:r>
              <a:rPr lang="es-EC" sz="3200" b="1" i="1" u="sng" dirty="0">
                <a:solidFill>
                  <a:schemeClr val="accent6">
                    <a:lumMod val="75000"/>
                  </a:schemeClr>
                </a:solidFill>
                <a:latin typeface="Times New Roman" panose="02020603050405020304" pitchFamily="18" charset="0"/>
                <a:ea typeface="Calibri" panose="020F0502020204030204" pitchFamily="34" charset="0"/>
                <a:cs typeface="Times New Roman" panose="02020603050405020304" pitchFamily="18" charset="0"/>
              </a:rPr>
              <a:t>PROBLEMAS DE AGUA POTABLE</a:t>
            </a:r>
            <a:r>
              <a:rPr lang="es-EC" b="1" i="1" u="sng" dirty="0">
                <a:solidFill>
                  <a:schemeClr val="accent6">
                    <a:lumMod val="75000"/>
                  </a:schemeClr>
                </a:solidFill>
                <a:latin typeface="Times New Roman" panose="02020603050405020304" pitchFamily="18" charset="0"/>
                <a:ea typeface="Calibri" panose="020F0502020204030204" pitchFamily="34" charset="0"/>
                <a:cs typeface="Times New Roman" panose="02020603050405020304" pitchFamily="18" charset="0"/>
              </a:rPr>
              <a:t>:</a:t>
            </a:r>
            <a:endParaRPr lang="es-ES" sz="1600" dirty="0">
              <a:solidFill>
                <a:schemeClr val="accent6">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122" name="21 Imagen" descr="C:\Users\EMAPA SR\Pictures\TRABAJOS DE EMAPA\IMG_20171030_140631.jpg">
            <a:extLst>
              <a:ext uri="{FF2B5EF4-FFF2-40B4-BE49-F238E27FC236}">
                <a16:creationId xmlns:a16="http://schemas.microsoft.com/office/drawing/2014/main" id="{18A7E847-ADD0-4CAD-A993-449040C0E9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11880" y="1986330"/>
            <a:ext cx="3026588" cy="4510113"/>
          </a:xfrm>
          <a:prstGeom prst="roundRect">
            <a:avLst>
              <a:gd name="adj" fmla="val 16667"/>
            </a:avLst>
          </a:prstGeom>
          <a:ln>
            <a:solidFill>
              <a:schemeClr val="bg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0" name="Imagen 9">
            <a:extLst>
              <a:ext uri="{FF2B5EF4-FFF2-40B4-BE49-F238E27FC236}">
                <a16:creationId xmlns:a16="http://schemas.microsoft.com/office/drawing/2014/main" id="{00699B59-8A95-470D-A874-B14742DC3C5F}"/>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72386" y="1986331"/>
            <a:ext cx="3192238" cy="4510112"/>
          </a:xfrm>
          <a:prstGeom prst="roundRect">
            <a:avLst>
              <a:gd name="adj" fmla="val 16667"/>
            </a:avLst>
          </a:prstGeom>
          <a:ln>
            <a:solidFill>
              <a:schemeClr val="bg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183081271"/>
      </p:ext>
    </p:extLst>
  </p:cSld>
  <p:clrMapOvr>
    <a:masterClrMapping/>
  </p:clrMapOvr>
  <mc:AlternateContent xmlns:mc="http://schemas.openxmlformats.org/markup-compatibility/2006" xmlns:p14="http://schemas.microsoft.com/office/powerpoint/2010/main">
    <mc:Choice Requires="p14">
      <p:transition spd="slow" p14:dur="325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0" y="1"/>
            <a:ext cx="12192000" cy="6857999"/>
          </a:xfrm>
          <a:prstGeom prst="rect">
            <a:avLst/>
          </a:prstGeom>
        </p:spPr>
      </p:pic>
      <p:sp>
        <p:nvSpPr>
          <p:cNvPr id="8" name="Rectangle 1"/>
          <p:cNvSpPr>
            <a:spLocks noChangeArrowheads="1"/>
          </p:cNvSpPr>
          <p:nvPr/>
        </p:nvSpPr>
        <p:spPr bwMode="auto">
          <a:xfrm>
            <a:off x="0" y="188934"/>
            <a:ext cx="1667022"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528638"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R="0" lvl="0" indent="0" algn="ctr" defTabSz="914400" rtl="0" eaLnBrk="0" fontAlgn="base" latinLnBrk="0" hangingPunct="0">
              <a:lnSpc>
                <a:spcPct val="100000"/>
              </a:lnSpc>
              <a:spcBef>
                <a:spcPct val="0"/>
              </a:spcBef>
              <a:spcAft>
                <a:spcPct val="0"/>
              </a:spcAft>
              <a:buClrTx/>
              <a:buSzTx/>
              <a:tabLst/>
            </a:pPr>
            <a:r>
              <a:rPr kumimoji="0" lang="es-EC" altLang="es-EC" sz="2400" b="1" i="0" u="sng" strike="noStrike" cap="none" normalizeH="0" baseline="0" dirty="0">
                <a:ln>
                  <a:noFill/>
                </a:ln>
                <a:solidFill>
                  <a:schemeClr val="accent6">
                    <a:lumMod val="75000"/>
                  </a:schemeClr>
                </a:solidFill>
                <a:effectLst/>
                <a:ea typeface="Calibri" panose="020F0502020204030204" pitchFamily="34" charset="0"/>
                <a:cs typeface="Arial" panose="020B0604020202020204" pitchFamily="34" charset="0"/>
              </a:rPr>
              <a:t>GRUPO 5  </a:t>
            </a:r>
            <a:endParaRPr kumimoji="0" lang="es-EC" altLang="es-EC" sz="2400" b="0" i="0" u="none" strike="noStrike" cap="none" normalizeH="0" baseline="0" dirty="0">
              <a:ln>
                <a:noFill/>
              </a:ln>
              <a:solidFill>
                <a:schemeClr val="accent6">
                  <a:lumMod val="75000"/>
                </a:schemeClr>
              </a:solidFill>
              <a:effectLst/>
            </a:endParaRPr>
          </a:p>
          <a:p>
            <a:pPr marL="0" marR="0" lvl="0" indent="528638" algn="ctr" defTabSz="914400" rtl="0" eaLnBrk="0" fontAlgn="base" latinLnBrk="0" hangingPunct="0">
              <a:lnSpc>
                <a:spcPct val="100000"/>
              </a:lnSpc>
              <a:spcBef>
                <a:spcPct val="0"/>
              </a:spcBef>
              <a:spcAft>
                <a:spcPct val="0"/>
              </a:spcAft>
              <a:buClrTx/>
              <a:buSzTx/>
              <a:buFontTx/>
              <a:buNone/>
              <a:tabLst/>
            </a:pPr>
            <a:endParaRPr kumimoji="0" lang="es-EC" altLang="es-EC" sz="2400" b="0" i="0" u="none" strike="noStrike" cap="none" normalizeH="0" baseline="0" dirty="0">
              <a:ln>
                <a:noFill/>
              </a:ln>
              <a:solidFill>
                <a:schemeClr val="accent6">
                  <a:lumMod val="75000"/>
                </a:schemeClr>
              </a:solidFill>
              <a:effectLst/>
            </a:endParaRPr>
          </a:p>
        </p:txBody>
      </p:sp>
      <p:graphicFrame>
        <p:nvGraphicFramePr>
          <p:cNvPr id="7" name="Tabla 6"/>
          <p:cNvGraphicFramePr>
            <a:graphicFrameLocks noGrp="1"/>
          </p:cNvGraphicFramePr>
          <p:nvPr>
            <p:extLst>
              <p:ext uri="{D42A27DB-BD31-4B8C-83A1-F6EECF244321}">
                <p14:modId xmlns:p14="http://schemas.microsoft.com/office/powerpoint/2010/main" val="2029823638"/>
              </p:ext>
            </p:extLst>
          </p:nvPr>
        </p:nvGraphicFramePr>
        <p:xfrm>
          <a:off x="1682520" y="557939"/>
          <a:ext cx="10235676" cy="5992738"/>
        </p:xfrm>
        <a:graphic>
          <a:graphicData uri="http://schemas.openxmlformats.org/drawingml/2006/table">
            <a:tbl>
              <a:tblPr firstRow="1" firstCol="1" bandRow="1"/>
              <a:tblGrid>
                <a:gridCol w="4237832">
                  <a:extLst>
                    <a:ext uri="{9D8B030D-6E8A-4147-A177-3AD203B41FA5}">
                      <a16:colId xmlns:a16="http://schemas.microsoft.com/office/drawing/2014/main" val="20000"/>
                    </a:ext>
                  </a:extLst>
                </a:gridCol>
                <a:gridCol w="5997844">
                  <a:extLst>
                    <a:ext uri="{9D8B030D-6E8A-4147-A177-3AD203B41FA5}">
                      <a16:colId xmlns:a16="http://schemas.microsoft.com/office/drawing/2014/main" val="20001"/>
                    </a:ext>
                  </a:extLst>
                </a:gridCol>
              </a:tblGrid>
              <a:tr h="405519">
                <a:tc>
                  <a:txBody>
                    <a:bodyPr/>
                    <a:lstStyle/>
                    <a:p>
                      <a:pPr marL="457200" indent="528955" algn="ctr">
                        <a:lnSpc>
                          <a:spcPct val="107000"/>
                        </a:lnSpc>
                        <a:spcAft>
                          <a:spcPts val="0"/>
                        </a:spcAft>
                      </a:pPr>
                      <a:r>
                        <a:rPr lang="es-EC" sz="1800" b="1" dirty="0">
                          <a:solidFill>
                            <a:schemeClr val="bg1"/>
                          </a:solidFill>
                          <a:effectLst/>
                          <a:latin typeface="Baskerville Old Face" panose="02020602080505020303" pitchFamily="18" charset="0"/>
                          <a:ea typeface="Calibri" panose="020F0502020204030204" pitchFamily="34" charset="0"/>
                          <a:cs typeface="Times New Roman" panose="02020603050405020304" pitchFamily="18" charset="0"/>
                        </a:rPr>
                        <a:t>PREGUNTAS</a:t>
                      </a:r>
                      <a:endParaRPr lang="es-EC" sz="1800" dirty="0">
                        <a:solidFill>
                          <a:schemeClr val="bg1"/>
                        </a:solidFill>
                        <a:effectLst/>
                        <a:latin typeface="Baskerville Old Face" panose="02020602080505020303"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07000"/>
                        </a:lnSpc>
                        <a:spcAft>
                          <a:spcPts val="0"/>
                        </a:spcAft>
                      </a:pPr>
                      <a:r>
                        <a:rPr lang="es-EC" sz="1800" b="1" dirty="0">
                          <a:solidFill>
                            <a:schemeClr val="bg1"/>
                          </a:solidFill>
                          <a:effectLst/>
                          <a:latin typeface="Baskerville Old Face" panose="02020602080505020303" pitchFamily="18" charset="0"/>
                          <a:ea typeface="Calibri" panose="020F0502020204030204" pitchFamily="34" charset="0"/>
                          <a:cs typeface="Times New Roman" panose="02020603050405020304" pitchFamily="18" charset="0"/>
                        </a:rPr>
                        <a:t>REPUESTAS</a:t>
                      </a:r>
                      <a:endParaRPr lang="es-EC" sz="1800" dirty="0">
                        <a:solidFill>
                          <a:schemeClr val="bg1"/>
                        </a:solidFill>
                        <a:effectLst/>
                        <a:latin typeface="Baskerville Old Face" panose="02020602080505020303"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0"/>
                  </a:ext>
                </a:extLst>
              </a:tr>
              <a:tr h="1415178">
                <a:tc>
                  <a:txBody>
                    <a:bodyPr/>
                    <a:lstStyle/>
                    <a:p>
                      <a:pPr>
                        <a:lnSpc>
                          <a:spcPct val="100000"/>
                        </a:lnSpc>
                        <a:spcAft>
                          <a:spcPts val="0"/>
                        </a:spcAft>
                      </a:pPr>
                      <a:r>
                        <a:rPr lang="es-ES" sz="1800"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¿POR QUÉ NO SE HA PRIORIZADO EL MEJORAMIENTO DE LA RED DE AGUA POTABLE?</a:t>
                      </a:r>
                      <a:endParaRPr lang="es-EC" sz="1800"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nSpc>
                          <a:spcPct val="100000"/>
                        </a:lnSpc>
                        <a:spcAft>
                          <a:spcPts val="0"/>
                        </a:spcAft>
                      </a:pPr>
                      <a:r>
                        <a:rPr lang="es-ES" sz="1800"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DENTRO DE LA PLANIFICACIÓN DE LA EMAPASR-EP, SE TIENE CONSIDERADO ESTE SECTOR PARA REALIZAR LAS INSTALACIONES DE REDES DE AGUA POTABLE PARA EL AÑO 2019</a:t>
                      </a:r>
                      <a:endParaRPr lang="es-EC" sz="1800"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10001"/>
                  </a:ext>
                </a:extLst>
              </a:tr>
              <a:tr h="1586479">
                <a:tc>
                  <a:txBody>
                    <a:bodyPr/>
                    <a:lstStyle/>
                    <a:p>
                      <a:pPr>
                        <a:lnSpc>
                          <a:spcPct val="100000"/>
                        </a:lnSpc>
                        <a:spcAft>
                          <a:spcPts val="0"/>
                        </a:spcAft>
                      </a:pPr>
                      <a:r>
                        <a:rPr lang="es-ES" sz="1800"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EL PROBLEMA QUE LOS TANQUEROS CARGAN AGUA DESDE LAS 05 DE LA MAÑANA HASTA LAS 21:00; ¿QUIÉN CONTROLA? ¿A DÓNDE VAN ESOS FONDOS? </a:t>
                      </a:r>
                      <a:endParaRPr lang="es-EC" sz="1800"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nSpc>
                          <a:spcPct val="100000"/>
                        </a:lnSpc>
                        <a:spcAft>
                          <a:spcPts val="0"/>
                        </a:spcAft>
                      </a:pPr>
                      <a:r>
                        <a:rPr lang="es-ES" sz="1800"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DENTRO DE LAS COMPETENCIAS DEL ÁREA DE COMERCIALIZACIÓN, SE REALIZAN LOS RESPECTIVOS CONTROLES A LOS CAMIONES CISTERNA; LOS QUE NO CUMPLEN SON LOS INFORMALES, MISMOS QUE YA HAN SIDO NOTIFICADOS CON SU RESPECTIVA MULTA</a:t>
                      </a:r>
                      <a:endParaRPr lang="es-EC" sz="1800"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4271065661"/>
                  </a:ext>
                </a:extLst>
              </a:tr>
              <a:tr h="880201">
                <a:tc>
                  <a:txBody>
                    <a:bodyPr/>
                    <a:lstStyle/>
                    <a:p>
                      <a:pPr>
                        <a:lnSpc>
                          <a:spcPct val="100000"/>
                        </a:lnSpc>
                        <a:spcAft>
                          <a:spcPts val="0"/>
                        </a:spcAft>
                      </a:pPr>
                      <a:r>
                        <a:rPr lang="es-ES" sz="1800"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¿CUÁNDO SE INICIARÁ CON ESTA OBRA QUE TANTA FALTA NOS HACE?</a:t>
                      </a:r>
                      <a:endParaRPr lang="es-EC" sz="1800"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nSpc>
                          <a:spcPct val="100000"/>
                        </a:lnSpc>
                        <a:spcAft>
                          <a:spcPts val="0"/>
                        </a:spcAft>
                      </a:pPr>
                      <a:r>
                        <a:rPr lang="es-ES" sz="1800"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¿CUÁNDO SE INICIARÁ CON ESTA OBRA QUE TANTA FALTA NOS HACE?</a:t>
                      </a:r>
                      <a:endParaRPr lang="es-EC" sz="1800"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2954801261"/>
                  </a:ext>
                </a:extLst>
              </a:tr>
              <a:tr h="1586479">
                <a:tc>
                  <a:txBody>
                    <a:bodyPr/>
                    <a:lstStyle/>
                    <a:p>
                      <a:pPr marL="457200">
                        <a:lnSpc>
                          <a:spcPct val="100000"/>
                        </a:lnSpc>
                        <a:spcAft>
                          <a:spcPts val="0"/>
                        </a:spcAft>
                      </a:pPr>
                      <a:r>
                        <a:rPr lang="es-EC" sz="1800"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¿POR QUÉ HAY DEFICIENCIA EN LA RED DE AGUA POTABLE?</a:t>
                      </a:r>
                      <a:endParaRPr lang="es-ES" sz="1800"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marL="0" indent="0">
                        <a:lnSpc>
                          <a:spcPct val="100000"/>
                        </a:lnSpc>
                        <a:spcAft>
                          <a:spcPts val="0"/>
                        </a:spcAft>
                      </a:pPr>
                      <a:r>
                        <a:rPr lang="es-EC" sz="1800"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LA EMAPASR-EP CUENTA CON LOS TÉRMINOS DE REFERENCIA PARA EL ESTUDIO DEL PLAN MAESTRO DE LOS SISTEMAS DE AGUA POTABLE, ALCANTARILLADO SANITARIO Y PLUVIAL, SE ESTA BUSCANDO FINANCIAMIENTO PARA LA EJECUCIÓN DE ESTAS OBRAS.  </a:t>
                      </a:r>
                      <a:endParaRPr lang="es-ES" sz="1800"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1865282472"/>
                  </a:ext>
                </a:extLst>
              </a:tr>
            </a:tbl>
          </a:graphicData>
        </a:graphic>
      </p:graphicFrame>
    </p:spTree>
    <p:extLst>
      <p:ext uri="{BB962C8B-B14F-4D97-AF65-F5344CB8AC3E}">
        <p14:creationId xmlns:p14="http://schemas.microsoft.com/office/powerpoint/2010/main" val="128562397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50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0" y="1"/>
            <a:ext cx="12192000" cy="6857999"/>
          </a:xfrm>
          <a:prstGeom prst="rect">
            <a:avLst/>
          </a:prstGeom>
        </p:spPr>
      </p:pic>
      <p:sp>
        <p:nvSpPr>
          <p:cNvPr id="6" name="Rectángulo redondeado 5"/>
          <p:cNvSpPr/>
          <p:nvPr/>
        </p:nvSpPr>
        <p:spPr>
          <a:xfrm>
            <a:off x="4900474" y="1332828"/>
            <a:ext cx="6901058" cy="5338908"/>
          </a:xfrm>
          <a:prstGeom prst="roundRect">
            <a:avLst/>
          </a:prstGeom>
          <a:solidFill>
            <a:schemeClr val="accent4">
              <a:lumMod val="60000"/>
              <a:lumOff val="40000"/>
            </a:schemeClr>
          </a:solidFill>
          <a:ln w="19050">
            <a:solidFill>
              <a:schemeClr val="accent4">
                <a:lumMod val="50000"/>
                <a:alpha val="60000"/>
              </a:schemeClr>
            </a:solidFill>
          </a:ln>
        </p:spPr>
        <p:style>
          <a:lnRef idx="1">
            <a:schemeClr val="accent4"/>
          </a:lnRef>
          <a:fillRef idx="3">
            <a:schemeClr val="accent4"/>
          </a:fillRef>
          <a:effectRef idx="2">
            <a:schemeClr val="accent4"/>
          </a:effectRef>
          <a:fontRef idx="minor">
            <a:schemeClr val="lt1"/>
          </a:fontRef>
        </p:style>
        <p:txBody>
          <a:bodyPr wrap="square">
            <a:spAutoFit/>
          </a:bodyPr>
          <a:lstStyle/>
          <a:p>
            <a:pPr algn="ctr">
              <a:lnSpc>
                <a:spcPct val="107000"/>
              </a:lnSpc>
              <a:spcAft>
                <a:spcPts val="800"/>
              </a:spcAft>
            </a:pPr>
            <a:r>
              <a:rPr lang="es-EC" sz="1600" b="1" i="1" dirty="0">
                <a:solidFill>
                  <a:schemeClr val="bg1"/>
                </a:solidFill>
                <a:effectLst>
                  <a:outerShdw blurRad="38100" dist="38100" dir="2700000" algn="tl">
                    <a:srgbClr val="000000">
                      <a:alpha val="43137"/>
                    </a:srgbClr>
                  </a:outerShdw>
                </a:effectLst>
                <a:ea typeface="Calibri" panose="020F0502020204030204" pitchFamily="34" charset="0"/>
                <a:cs typeface="Times New Roman" panose="02020603050405020304" pitchFamily="18" charset="0"/>
              </a:rPr>
              <a:t>RESPUESTAS EN BASE A LA RELACIÓN PLAN DE GOBIERNO, POA /PAC DE LA EMAPASR-EP:</a:t>
            </a:r>
          </a:p>
          <a:p>
            <a:pPr algn="just">
              <a:spcAft>
                <a:spcPts val="800"/>
              </a:spcAft>
            </a:pPr>
            <a:r>
              <a:rPr lang="es-ES" sz="2000" dirty="0">
                <a:solidFill>
                  <a:schemeClr val="bg1"/>
                </a:solidFill>
                <a:latin typeface="Arial" panose="020B0604020202020204" pitchFamily="34" charset="0"/>
                <a:ea typeface="Calibri" panose="020F0502020204030204" pitchFamily="34" charset="0"/>
                <a:cs typeface="Times New Roman" panose="02020603050405020304" pitchFamily="18" charset="0"/>
              </a:rPr>
              <a:t>En referencia a las preguntas que se han formulado, no estuvo planificado dentro del POA 2018 la Construcción o Ampliación del Sistema de Agua Potable en los Sitios y Ciudadelas que se han referido en la Asamblea Ciudadana</a:t>
            </a:r>
          </a:p>
          <a:p>
            <a:pPr algn="just">
              <a:spcAft>
                <a:spcPts val="800"/>
              </a:spcAft>
            </a:pPr>
            <a:r>
              <a:rPr lang="es-ES" sz="2000" dirty="0">
                <a:solidFill>
                  <a:schemeClr val="bg1"/>
                </a:solidFill>
                <a:latin typeface="Arial" panose="020B0604020202020204" pitchFamily="34" charset="0"/>
                <a:ea typeface="Calibri" panose="020F0502020204030204" pitchFamily="34" charset="0"/>
                <a:cs typeface="Times New Roman" panose="02020603050405020304" pitchFamily="18" charset="0"/>
              </a:rPr>
              <a:t>Al igual, se viene realizando trabajos de reparación, mantenimiento e instalaciones o cambios de tuberías de agua potable en diferentes sectores del Cantón Santa Rosa; atendiendo las denuncias receptadas a diario en la Jefatura de Agua Potable o en Secretaría de Dirección Técnica, o a su vez por solicitudes o pedidos mediante oficios recibidos en la Secretaría de EMAPASR-EP.</a:t>
            </a:r>
          </a:p>
        </p:txBody>
      </p:sp>
      <p:sp>
        <p:nvSpPr>
          <p:cNvPr id="9" name="Rectángulo redondeado 4">
            <a:extLst>
              <a:ext uri="{FF2B5EF4-FFF2-40B4-BE49-F238E27FC236}">
                <a16:creationId xmlns:a16="http://schemas.microsoft.com/office/drawing/2014/main" id="{7E8F13D2-0E17-4B8A-8746-C1A55D72FEDA}"/>
              </a:ext>
            </a:extLst>
          </p:cNvPr>
          <p:cNvSpPr/>
          <p:nvPr/>
        </p:nvSpPr>
        <p:spPr>
          <a:xfrm>
            <a:off x="269491" y="240992"/>
            <a:ext cx="4240516" cy="3076019"/>
          </a:xfrm>
          <a:prstGeom prst="roundRect">
            <a:avLst/>
          </a:prstGeom>
          <a:ln w="19050">
            <a:solidFill>
              <a:schemeClr val="accent6">
                <a:lumMod val="75000"/>
                <a:alpha val="60000"/>
              </a:schemeClr>
            </a:solidFill>
          </a:ln>
        </p:spPr>
        <p:style>
          <a:lnRef idx="1">
            <a:schemeClr val="accent5"/>
          </a:lnRef>
          <a:fillRef idx="2">
            <a:schemeClr val="accent5"/>
          </a:fillRef>
          <a:effectRef idx="1">
            <a:schemeClr val="accent5"/>
          </a:effectRef>
          <a:fontRef idx="minor">
            <a:schemeClr val="dk1"/>
          </a:fontRef>
        </p:style>
        <p:txBody>
          <a:bodyPr wrap="square">
            <a:spAutoFit/>
          </a:bodyPr>
          <a:lstStyle/>
          <a:p>
            <a:pPr algn="just">
              <a:lnSpc>
                <a:spcPct val="150000"/>
              </a:lnSpc>
              <a:spcAft>
                <a:spcPts val="800"/>
              </a:spcAft>
            </a:pPr>
            <a:r>
              <a:rPr lang="es-EC" sz="1600" b="1" i="1" u="sng" dirty="0">
                <a:solidFill>
                  <a:schemeClr val="bg1"/>
                </a:solidFill>
                <a:effectLst>
                  <a:outerShdw blurRad="38100" dist="38100" dir="2700000" algn="tl">
                    <a:srgbClr val="000000">
                      <a:alpha val="43137"/>
                    </a:srgbClr>
                  </a:outerShdw>
                </a:effectLst>
                <a:latin typeface="Cambria" panose="02040503050406030204" pitchFamily="18" charset="0"/>
                <a:ea typeface="Calibri" panose="020F0502020204030204" pitchFamily="34" charset="0"/>
                <a:cs typeface="Times New Roman" panose="02020603050405020304" pitchFamily="18" charset="0"/>
              </a:rPr>
              <a:t>PLAN DE GOBIERNO:</a:t>
            </a:r>
            <a:endParaRPr lang="es-EC" sz="1600" b="1" u="sng" dirty="0">
              <a:solidFill>
                <a:schemeClr val="bg1"/>
              </a:solidFill>
              <a:effectLst>
                <a:outerShdw blurRad="38100" dist="38100" dir="2700000" algn="tl">
                  <a:srgbClr val="000000">
                    <a:alpha val="43137"/>
                  </a:srgbClr>
                </a:outerShdw>
              </a:effectLst>
              <a:latin typeface="Cambria" panose="02040503050406030204" pitchFamily="18" charset="0"/>
              <a:ea typeface="Calibri" panose="020F0502020204030204" pitchFamily="34" charset="0"/>
              <a:cs typeface="Times New Roman" panose="02020603050405020304" pitchFamily="18" charset="0"/>
            </a:endParaRPr>
          </a:p>
          <a:p>
            <a:pPr algn="just">
              <a:spcAft>
                <a:spcPts val="800"/>
              </a:spcAft>
            </a:pPr>
            <a:r>
              <a:rPr lang="es-ES" sz="1600" dirty="0">
                <a:solidFill>
                  <a:schemeClr val="bg1"/>
                </a:solidFill>
                <a:latin typeface="Arial" panose="020B0604020202020204" pitchFamily="34" charset="0"/>
                <a:ea typeface="Calibri" panose="020F0502020204030204" pitchFamily="34" charset="0"/>
                <a:cs typeface="Times New Roman" panose="02020603050405020304" pitchFamily="18" charset="0"/>
              </a:rPr>
              <a:t>GESTIONAR LA CONSTRUCCIÓN DE REDES DE AGUA POTABLE EN LOS SECTORES CON DEFICIENCIA EN LA CIUDAD DE SANTA ROSA, EN SUS PARROQUIAS Y SITIOS CON FONDOS PROVENIENTES DE PRÉSTAMOS, FONDOS PROPIOS DEL GAD MUNICIPAL Y LA EMAPASR EP, Y GESTIONES AL GOBIERNO CENTRAL.</a:t>
            </a:r>
            <a:endParaRPr lang="es-EC" sz="16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4467290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10" dur="1000" fill="hold"/>
                                        <p:tgtEl>
                                          <p:spTgt spid="6"/>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3" presetClass="entr" presetSubtype="16"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plus(in)">
                                      <p:cBhvr>
                                        <p:cTn id="19"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0" y="228600"/>
            <a:ext cx="12192000" cy="6857999"/>
          </a:xfrm>
          <a:prstGeom prst="rect">
            <a:avLst/>
          </a:prstGeom>
        </p:spPr>
      </p:pic>
      <p:sp>
        <p:nvSpPr>
          <p:cNvPr id="17" name="Rectangle 21"/>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9" name="Rectangle 24"/>
          <p:cNvSpPr>
            <a:spLocks noChangeArrowheads="1"/>
          </p:cNvSpPr>
          <p:nvPr/>
        </p:nvSpPr>
        <p:spPr bwMode="auto">
          <a:xfrm>
            <a:off x="0" y="914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2" name="1 Rectángulo"/>
          <p:cNvSpPr/>
          <p:nvPr/>
        </p:nvSpPr>
        <p:spPr>
          <a:xfrm>
            <a:off x="431386" y="228600"/>
            <a:ext cx="9812993" cy="646331"/>
          </a:xfrm>
          <a:prstGeom prst="rect">
            <a:avLst/>
          </a:prstGeom>
        </p:spPr>
        <p:txBody>
          <a:bodyPr wrap="square">
            <a:spAutoFit/>
          </a:bodyPr>
          <a:lstStyle/>
          <a:p>
            <a:r>
              <a:rPr lang="es-ES" b="1" u="sng" dirty="0">
                <a:solidFill>
                  <a:schemeClr val="bg1"/>
                </a:solidFill>
              </a:rPr>
              <a:t>AMPLIACIONES DEL SISTEMA DE AGUA POTABLE</a:t>
            </a:r>
            <a:r>
              <a:rPr lang="es-ES" u="sng" dirty="0">
                <a:solidFill>
                  <a:schemeClr val="bg1"/>
                </a:solidFill>
              </a:rPr>
              <a:t> </a:t>
            </a:r>
            <a:r>
              <a:rPr lang="es-ES" b="1" u="sng" dirty="0">
                <a:solidFill>
                  <a:schemeClr val="bg1"/>
                </a:solidFill>
              </a:rPr>
              <a:t>EN DIFERENTES SECTORES DEL CANTÓN</a:t>
            </a:r>
            <a:endParaRPr lang="es-ES" u="sng" dirty="0">
              <a:solidFill>
                <a:schemeClr val="bg1"/>
              </a:solidFill>
            </a:endParaRPr>
          </a:p>
          <a:p>
            <a:endParaRPr lang="es-EC" dirty="0">
              <a:solidFill>
                <a:schemeClr val="bg1"/>
              </a:solidFill>
            </a:endParaRPr>
          </a:p>
        </p:txBody>
      </p:sp>
      <p:sp>
        <p:nvSpPr>
          <p:cNvPr id="8" name="Rectangle 20"/>
          <p:cNvSpPr>
            <a:spLocks noChangeArrowheads="1"/>
          </p:cNvSpPr>
          <p:nvPr/>
        </p:nvSpPr>
        <p:spPr bwMode="auto">
          <a:xfrm>
            <a:off x="0" y="4572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4667250" algn="l"/>
              </a:tabLst>
            </a:pPr>
            <a:endParaRPr kumimoji="0" lang="es-EC" sz="1800" b="0" i="0" u="none" strike="noStrike" cap="none" normalizeH="0" baseline="0">
              <a:ln>
                <a:noFill/>
              </a:ln>
              <a:solidFill>
                <a:schemeClr val="tx1"/>
              </a:solidFill>
              <a:effectLst/>
              <a:latin typeface="Arial" pitchFamily="34" charset="0"/>
              <a:cs typeface="Arial" pitchFamily="34" charset="0"/>
            </a:endParaRPr>
          </a:p>
        </p:txBody>
      </p:sp>
      <p:pic>
        <p:nvPicPr>
          <p:cNvPr id="15" name="Imagen 14">
            <a:extLst>
              <a:ext uri="{FF2B5EF4-FFF2-40B4-BE49-F238E27FC236}">
                <a16:creationId xmlns:a16="http://schemas.microsoft.com/office/drawing/2014/main" id="{6F4FA1E2-6D78-4DEB-99F3-BD97A2367935}"/>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3006" y="791525"/>
            <a:ext cx="3089229" cy="2092726"/>
          </a:xfrm>
          <a:prstGeom prst="rect">
            <a:avLst/>
          </a:prstGeom>
          <a:noFill/>
          <a:ln w="12700">
            <a:solidFill>
              <a:schemeClr val="bg1"/>
            </a:solidFill>
          </a:ln>
        </p:spPr>
      </p:pic>
      <p:sp>
        <p:nvSpPr>
          <p:cNvPr id="31" name="Cuadro de texto 23"/>
          <p:cNvSpPr txBox="1"/>
          <p:nvPr/>
        </p:nvSpPr>
        <p:spPr>
          <a:xfrm>
            <a:off x="325150" y="2879180"/>
            <a:ext cx="3089229" cy="339396"/>
          </a:xfrm>
          <a:prstGeom prst="roundRect">
            <a:avLst/>
          </a:prstGeom>
          <a:solidFill>
            <a:schemeClr val="accent5">
              <a:lumMod val="20000"/>
              <a:lumOff val="80000"/>
            </a:schemeClr>
          </a:solidFill>
          <a:ln w="12700">
            <a:solidFill>
              <a:schemeClr val="accent5">
                <a:lumMod val="75000"/>
              </a:schemeClr>
            </a:solidFill>
          </a:ln>
          <a:effectLst>
            <a:outerShdw blurRad="50800" dist="38100" dir="2700000" algn="tl" rotWithShape="0">
              <a:prstClr val="black">
                <a:alpha val="40000"/>
              </a:prstClr>
            </a:outerShdw>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800"/>
              </a:spcAft>
            </a:pPr>
            <a:r>
              <a:rPr lang="es-ES" sz="1200" dirty="0">
                <a:ln w="9525" cap="rnd" cmpd="sng" algn="ctr">
                  <a:solidFill>
                    <a:srgbClr val="203864"/>
                  </a:solidFill>
                  <a:prstDash val="solid"/>
                  <a:bevel/>
                </a:ln>
                <a:ea typeface="Calibri"/>
                <a:cs typeface="Times New Roman"/>
              </a:rPr>
              <a:t>SECTOR SUR DE LA CDLA ANABOLENA </a:t>
            </a:r>
            <a:endParaRPr lang="es-EC" sz="1200" dirty="0">
              <a:effectLst/>
              <a:ea typeface="Calibri"/>
              <a:cs typeface="Times New Roman"/>
            </a:endParaRPr>
          </a:p>
        </p:txBody>
      </p:sp>
      <p:pic>
        <p:nvPicPr>
          <p:cNvPr id="16" name="Imagen 15">
            <a:extLst>
              <a:ext uri="{FF2B5EF4-FFF2-40B4-BE49-F238E27FC236}">
                <a16:creationId xmlns:a16="http://schemas.microsoft.com/office/drawing/2014/main" id="{B38647D6-E3DC-473A-92A9-9E6A008747A9}"/>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68125" y="769417"/>
            <a:ext cx="3089229" cy="2109761"/>
          </a:xfrm>
          <a:prstGeom prst="rect">
            <a:avLst/>
          </a:prstGeom>
          <a:noFill/>
          <a:ln>
            <a:solidFill>
              <a:schemeClr val="bg1"/>
            </a:solidFill>
          </a:ln>
        </p:spPr>
      </p:pic>
      <p:sp>
        <p:nvSpPr>
          <p:cNvPr id="29" name="Cuadro de texto 23"/>
          <p:cNvSpPr txBox="1"/>
          <p:nvPr/>
        </p:nvSpPr>
        <p:spPr>
          <a:xfrm>
            <a:off x="3817385" y="2821014"/>
            <a:ext cx="3219450" cy="480902"/>
          </a:xfrm>
          <a:prstGeom prst="roundRect">
            <a:avLst/>
          </a:prstGeom>
          <a:solidFill>
            <a:schemeClr val="accent5">
              <a:lumMod val="20000"/>
              <a:lumOff val="80000"/>
            </a:schemeClr>
          </a:solidFill>
          <a:ln w="12700">
            <a:solidFill>
              <a:schemeClr val="accent5">
                <a:lumMod val="75000"/>
              </a:schemeClr>
            </a:solidFill>
          </a:ln>
          <a:effectLst>
            <a:outerShdw blurRad="50800" dist="38100" dir="2700000" algn="tl" rotWithShape="0">
              <a:prstClr val="black">
                <a:alpha val="40000"/>
              </a:prstClr>
            </a:outerShdw>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800"/>
              </a:spcAft>
            </a:pPr>
            <a:r>
              <a:rPr lang="es-ES" sz="1200" dirty="0">
                <a:ln w="9525" cap="rnd" cmpd="sng" algn="ctr">
                  <a:solidFill>
                    <a:srgbClr val="203864"/>
                  </a:solidFill>
                  <a:prstDash val="solid"/>
                  <a:bevel/>
                </a:ln>
                <a:ea typeface="Calibri"/>
                <a:cs typeface="Times New Roman"/>
              </a:rPr>
              <a:t>CALLE EDMUNDO CHIRIBOGA Y TERESA ARCAYA </a:t>
            </a:r>
            <a:endParaRPr lang="es-EC" sz="1200" dirty="0">
              <a:effectLst/>
              <a:ea typeface="Calibri"/>
              <a:cs typeface="Times New Roman"/>
            </a:endParaRPr>
          </a:p>
        </p:txBody>
      </p:sp>
      <p:pic>
        <p:nvPicPr>
          <p:cNvPr id="18" name="Imagen 17">
            <a:extLst>
              <a:ext uri="{FF2B5EF4-FFF2-40B4-BE49-F238E27FC236}">
                <a16:creationId xmlns:a16="http://schemas.microsoft.com/office/drawing/2014/main" id="{A1A07830-6E8A-4313-BC6F-05D4DCFC11E1}"/>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07979" y="3462919"/>
            <a:ext cx="2626393" cy="3491219"/>
          </a:xfrm>
          <a:prstGeom prst="rect">
            <a:avLst/>
          </a:prstGeom>
          <a:noFill/>
          <a:ln w="12700">
            <a:solidFill>
              <a:schemeClr val="bg1"/>
            </a:solidFill>
          </a:ln>
        </p:spPr>
      </p:pic>
      <p:sp>
        <p:nvSpPr>
          <p:cNvPr id="27" name="Cuadro de texto 23"/>
          <p:cNvSpPr txBox="1"/>
          <p:nvPr/>
        </p:nvSpPr>
        <p:spPr>
          <a:xfrm>
            <a:off x="1055610" y="6411219"/>
            <a:ext cx="2257425" cy="463410"/>
          </a:xfrm>
          <a:prstGeom prst="roundRect">
            <a:avLst/>
          </a:prstGeom>
          <a:solidFill>
            <a:schemeClr val="accent5">
              <a:lumMod val="20000"/>
              <a:lumOff val="80000"/>
            </a:schemeClr>
          </a:solidFill>
          <a:ln w="12700">
            <a:solidFill>
              <a:schemeClr val="accent5">
                <a:lumMod val="75000"/>
              </a:schemeClr>
            </a:solidFill>
          </a:ln>
          <a:effectLst>
            <a:outerShdw blurRad="50800" dist="38100" dir="2700000" algn="tl" rotWithShape="0">
              <a:prstClr val="black">
                <a:alpha val="40000"/>
              </a:prstClr>
            </a:outerShdw>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800"/>
              </a:spcAft>
            </a:pPr>
            <a:r>
              <a:rPr lang="es-EC" sz="1200" b="1" dirty="0">
                <a:solidFill>
                  <a:schemeClr val="bg2">
                    <a:lumMod val="50000"/>
                  </a:schemeClr>
                </a:solidFill>
              </a:rPr>
              <a:t>CDLA. PASTORA CELI </a:t>
            </a:r>
            <a:endParaRPr lang="es-EC" sz="1200" dirty="0">
              <a:solidFill>
                <a:schemeClr val="bg2">
                  <a:lumMod val="50000"/>
                </a:schemeClr>
              </a:solidFill>
              <a:effectLst/>
              <a:ea typeface="Calibri"/>
              <a:cs typeface="Times New Roman"/>
            </a:endParaRPr>
          </a:p>
        </p:txBody>
      </p:sp>
      <p:pic>
        <p:nvPicPr>
          <p:cNvPr id="20" name="Imagen 19">
            <a:extLst>
              <a:ext uri="{FF2B5EF4-FFF2-40B4-BE49-F238E27FC236}">
                <a16:creationId xmlns:a16="http://schemas.microsoft.com/office/drawing/2014/main" id="{232399E4-E32F-400E-9F28-E18D6E18175C}"/>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58028" y="3472414"/>
            <a:ext cx="2423980" cy="3472230"/>
          </a:xfrm>
          <a:prstGeom prst="rect">
            <a:avLst/>
          </a:prstGeom>
          <a:noFill/>
          <a:ln w="12700">
            <a:solidFill>
              <a:schemeClr val="bg1"/>
            </a:solidFill>
          </a:ln>
        </p:spPr>
      </p:pic>
      <p:sp>
        <p:nvSpPr>
          <p:cNvPr id="21" name="Cuadro de texto 23">
            <a:extLst>
              <a:ext uri="{FF2B5EF4-FFF2-40B4-BE49-F238E27FC236}">
                <a16:creationId xmlns:a16="http://schemas.microsoft.com/office/drawing/2014/main" id="{4691F305-CA1C-4EE3-9F15-2B9B6F4BFC93}"/>
              </a:ext>
            </a:extLst>
          </p:cNvPr>
          <p:cNvSpPr txBox="1"/>
          <p:nvPr/>
        </p:nvSpPr>
        <p:spPr>
          <a:xfrm>
            <a:off x="8730873" y="6243283"/>
            <a:ext cx="2257425" cy="463410"/>
          </a:xfrm>
          <a:prstGeom prst="roundRect">
            <a:avLst/>
          </a:prstGeom>
          <a:solidFill>
            <a:schemeClr val="accent5">
              <a:lumMod val="20000"/>
              <a:lumOff val="80000"/>
            </a:schemeClr>
          </a:solidFill>
          <a:ln w="12700">
            <a:solidFill>
              <a:schemeClr val="accent5">
                <a:lumMod val="75000"/>
              </a:schemeClr>
            </a:solidFill>
          </a:ln>
          <a:effectLst>
            <a:outerShdw blurRad="50800" dist="38100" dir="2700000" algn="tl" rotWithShape="0">
              <a:prstClr val="black">
                <a:alpha val="40000"/>
              </a:prstClr>
            </a:outerShdw>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800"/>
              </a:spcAft>
            </a:pPr>
            <a:r>
              <a:rPr lang="es-ES" sz="1200" b="1" dirty="0">
                <a:solidFill>
                  <a:schemeClr val="bg2">
                    <a:lumMod val="50000"/>
                  </a:schemeClr>
                </a:solidFill>
              </a:rPr>
              <a:t>VÍA A CONCHALES, - CDLA 10 DE AGOSTO</a:t>
            </a:r>
            <a:endParaRPr lang="es-EC" sz="1200" dirty="0">
              <a:solidFill>
                <a:schemeClr val="bg2">
                  <a:lumMod val="50000"/>
                </a:schemeClr>
              </a:solidFill>
              <a:effectLst/>
              <a:ea typeface="Calibri"/>
              <a:cs typeface="Times New Roman"/>
            </a:endParaRPr>
          </a:p>
        </p:txBody>
      </p:sp>
      <p:pic>
        <p:nvPicPr>
          <p:cNvPr id="23" name="Imagen 22">
            <a:extLst>
              <a:ext uri="{FF2B5EF4-FFF2-40B4-BE49-F238E27FC236}">
                <a16:creationId xmlns:a16="http://schemas.microsoft.com/office/drawing/2014/main" id="{E579B009-A70F-42AA-9D72-71EDBEE853B5}"/>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513568" y="791525"/>
            <a:ext cx="3474730" cy="2109761"/>
          </a:xfrm>
          <a:prstGeom prst="rect">
            <a:avLst/>
          </a:prstGeom>
          <a:noFill/>
          <a:ln w="12700">
            <a:solidFill>
              <a:schemeClr val="bg1"/>
            </a:solidFill>
          </a:ln>
        </p:spPr>
      </p:pic>
      <p:sp>
        <p:nvSpPr>
          <p:cNvPr id="24" name="Cuadro de texto 23">
            <a:extLst>
              <a:ext uri="{FF2B5EF4-FFF2-40B4-BE49-F238E27FC236}">
                <a16:creationId xmlns:a16="http://schemas.microsoft.com/office/drawing/2014/main" id="{37A09291-E6BE-494A-A34B-27723FE06E01}"/>
              </a:ext>
            </a:extLst>
          </p:cNvPr>
          <p:cNvSpPr txBox="1"/>
          <p:nvPr/>
        </p:nvSpPr>
        <p:spPr>
          <a:xfrm>
            <a:off x="7672204" y="2804362"/>
            <a:ext cx="3219450" cy="480902"/>
          </a:xfrm>
          <a:prstGeom prst="roundRect">
            <a:avLst/>
          </a:prstGeom>
          <a:solidFill>
            <a:schemeClr val="accent5">
              <a:lumMod val="20000"/>
              <a:lumOff val="80000"/>
            </a:schemeClr>
          </a:solidFill>
          <a:ln w="12700">
            <a:solidFill>
              <a:schemeClr val="accent5">
                <a:lumMod val="75000"/>
              </a:schemeClr>
            </a:solidFill>
          </a:ln>
          <a:effectLst>
            <a:outerShdw blurRad="50800" dist="38100" dir="2700000" algn="tl" rotWithShape="0">
              <a:prstClr val="black">
                <a:alpha val="40000"/>
              </a:prstClr>
            </a:outerShdw>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r>
              <a:rPr lang="es-ES" sz="1200" dirty="0">
                <a:ln w="9525" cap="rnd" cmpd="sng" algn="ctr">
                  <a:solidFill>
                    <a:srgbClr val="203864"/>
                  </a:solidFill>
                  <a:prstDash val="solid"/>
                  <a:bevel/>
                </a:ln>
                <a:ea typeface="Calibri"/>
                <a:cs typeface="Times New Roman"/>
              </a:rPr>
              <a:t>CDLA. LOS CACTUS </a:t>
            </a:r>
          </a:p>
          <a:p>
            <a:pPr algn="ctr"/>
            <a:r>
              <a:rPr lang="es-ES" sz="1200" dirty="0">
                <a:ln w="9525" cap="rnd" cmpd="sng" algn="ctr">
                  <a:solidFill>
                    <a:srgbClr val="203864"/>
                  </a:solidFill>
                  <a:prstDash val="solid"/>
                  <a:bevel/>
                </a:ln>
                <a:ea typeface="Calibri"/>
                <a:cs typeface="Times New Roman"/>
              </a:rPr>
              <a:t>PARROQUIA NUEVO SANTA ROSA </a:t>
            </a:r>
            <a:endParaRPr lang="es-EC" sz="1200" dirty="0">
              <a:effectLst/>
              <a:ea typeface="Calibri"/>
              <a:cs typeface="Times New Roman"/>
            </a:endParaRPr>
          </a:p>
        </p:txBody>
      </p:sp>
    </p:spTree>
    <p:extLst>
      <p:ext uri="{BB962C8B-B14F-4D97-AF65-F5344CB8AC3E}">
        <p14:creationId xmlns:p14="http://schemas.microsoft.com/office/powerpoint/2010/main" val="114477023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down)">
                                      <p:cBhvr>
                                        <p:cTn id="7" dur="500"/>
                                        <p:tgtEl>
                                          <p:spTgt spid="31"/>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randombar(horizontal)">
                                      <p:cBhvr>
                                        <p:cTn id="10" dur="500"/>
                                        <p:tgtEl>
                                          <p:spTgt spid="29"/>
                                        </p:tgtEl>
                                      </p:cBhvr>
                                    </p:animEffect>
                                  </p:childTnLst>
                                </p:cTn>
                              </p:par>
                              <p:par>
                                <p:cTn id="11" presetID="35" presetClass="entr" presetSubtype="0"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fade">
                                      <p:cBhvr>
                                        <p:cTn id="13" dur="2000"/>
                                        <p:tgtEl>
                                          <p:spTgt spid="27"/>
                                        </p:tgtEl>
                                      </p:cBhvr>
                                    </p:animEffect>
                                    <p:anim calcmode="lin" valueType="num">
                                      <p:cBhvr>
                                        <p:cTn id="14" dur="2000" fill="hold"/>
                                        <p:tgtEl>
                                          <p:spTgt spid="27"/>
                                        </p:tgtEl>
                                        <p:attrNameLst>
                                          <p:attrName>style.rotation</p:attrName>
                                        </p:attrNameLst>
                                      </p:cBhvr>
                                      <p:tavLst>
                                        <p:tav tm="0">
                                          <p:val>
                                            <p:fltVal val="720"/>
                                          </p:val>
                                        </p:tav>
                                        <p:tav tm="100000">
                                          <p:val>
                                            <p:fltVal val="0"/>
                                          </p:val>
                                        </p:tav>
                                      </p:tavLst>
                                    </p:anim>
                                    <p:anim calcmode="lin" valueType="num">
                                      <p:cBhvr>
                                        <p:cTn id="15" dur="2000" fill="hold"/>
                                        <p:tgtEl>
                                          <p:spTgt spid="27"/>
                                        </p:tgtEl>
                                        <p:attrNameLst>
                                          <p:attrName>ppt_h</p:attrName>
                                        </p:attrNameLst>
                                      </p:cBhvr>
                                      <p:tavLst>
                                        <p:tav tm="0">
                                          <p:val>
                                            <p:fltVal val="0"/>
                                          </p:val>
                                        </p:tav>
                                        <p:tav tm="100000">
                                          <p:val>
                                            <p:strVal val="#ppt_h"/>
                                          </p:val>
                                        </p:tav>
                                      </p:tavLst>
                                    </p:anim>
                                    <p:anim calcmode="lin" valueType="num">
                                      <p:cBhvr>
                                        <p:cTn id="16" dur="2000" fill="hold"/>
                                        <p:tgtEl>
                                          <p:spTgt spid="27"/>
                                        </p:tgtEl>
                                        <p:attrNameLst>
                                          <p:attrName>ppt_w</p:attrName>
                                        </p:attrNameLst>
                                      </p:cBhvr>
                                      <p:tavLst>
                                        <p:tav tm="0">
                                          <p:val>
                                            <p:fltVal val="0"/>
                                          </p:val>
                                        </p:tav>
                                        <p:tav tm="100000">
                                          <p:val>
                                            <p:strVal val="#ppt_w"/>
                                          </p:val>
                                        </p:tav>
                                      </p:tavLst>
                                    </p:anim>
                                  </p:childTnLst>
                                </p:cTn>
                              </p:par>
                              <p:par>
                                <p:cTn id="17" presetID="35" presetClass="entr" presetSubtype="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2000"/>
                                        <p:tgtEl>
                                          <p:spTgt spid="21"/>
                                        </p:tgtEl>
                                      </p:cBhvr>
                                    </p:animEffect>
                                    <p:anim calcmode="lin" valueType="num">
                                      <p:cBhvr>
                                        <p:cTn id="20" dur="2000" fill="hold"/>
                                        <p:tgtEl>
                                          <p:spTgt spid="21"/>
                                        </p:tgtEl>
                                        <p:attrNameLst>
                                          <p:attrName>style.rotation</p:attrName>
                                        </p:attrNameLst>
                                      </p:cBhvr>
                                      <p:tavLst>
                                        <p:tav tm="0">
                                          <p:val>
                                            <p:fltVal val="720"/>
                                          </p:val>
                                        </p:tav>
                                        <p:tav tm="100000">
                                          <p:val>
                                            <p:fltVal val="0"/>
                                          </p:val>
                                        </p:tav>
                                      </p:tavLst>
                                    </p:anim>
                                    <p:anim calcmode="lin" valueType="num">
                                      <p:cBhvr>
                                        <p:cTn id="21" dur="2000" fill="hold"/>
                                        <p:tgtEl>
                                          <p:spTgt spid="21"/>
                                        </p:tgtEl>
                                        <p:attrNameLst>
                                          <p:attrName>ppt_h</p:attrName>
                                        </p:attrNameLst>
                                      </p:cBhvr>
                                      <p:tavLst>
                                        <p:tav tm="0">
                                          <p:val>
                                            <p:fltVal val="0"/>
                                          </p:val>
                                        </p:tav>
                                        <p:tav tm="100000">
                                          <p:val>
                                            <p:strVal val="#ppt_h"/>
                                          </p:val>
                                        </p:tav>
                                      </p:tavLst>
                                    </p:anim>
                                    <p:anim calcmode="lin" valueType="num">
                                      <p:cBhvr>
                                        <p:cTn id="22" dur="2000" fill="hold"/>
                                        <p:tgtEl>
                                          <p:spTgt spid="21"/>
                                        </p:tgtEl>
                                        <p:attrNameLst>
                                          <p:attrName>ppt_w</p:attrName>
                                        </p:attrNameLst>
                                      </p:cBhvr>
                                      <p:tavLst>
                                        <p:tav tm="0">
                                          <p:val>
                                            <p:fltVal val="0"/>
                                          </p:val>
                                        </p:tav>
                                        <p:tav tm="100000">
                                          <p:val>
                                            <p:strVal val="#ppt_w"/>
                                          </p:val>
                                        </p:tav>
                                      </p:tavLst>
                                    </p:anim>
                                  </p:childTnLst>
                                </p:cTn>
                              </p:par>
                              <p:par>
                                <p:cTn id="23" presetID="14" presetClass="entr" presetSubtype="1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randombar(horizontal)">
                                      <p:cBhvr>
                                        <p:cTn id="2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29" grpId="0" animBg="1"/>
      <p:bldP spid="27" grpId="0" animBg="1"/>
      <p:bldP spid="21" grpId="0" animBg="1"/>
      <p:bldP spid="2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0" y="1"/>
            <a:ext cx="12192000" cy="6857999"/>
          </a:xfrm>
          <a:prstGeom prst="rect">
            <a:avLst/>
          </a:prstGeom>
        </p:spPr>
      </p:pic>
      <p:sp>
        <p:nvSpPr>
          <p:cNvPr id="17" name="Rectangle 21"/>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9" name="Rectangle 24"/>
          <p:cNvSpPr>
            <a:spLocks noChangeArrowheads="1"/>
          </p:cNvSpPr>
          <p:nvPr/>
        </p:nvSpPr>
        <p:spPr bwMode="auto">
          <a:xfrm>
            <a:off x="0" y="914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8" name="Rectangle 20"/>
          <p:cNvSpPr>
            <a:spLocks noChangeArrowheads="1"/>
          </p:cNvSpPr>
          <p:nvPr/>
        </p:nvSpPr>
        <p:spPr bwMode="auto">
          <a:xfrm>
            <a:off x="0" y="4572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4667250" algn="l"/>
              </a:tabLst>
            </a:pPr>
            <a:endParaRPr kumimoji="0" lang="es-EC" sz="1800" b="0" i="0" u="none" strike="noStrike" cap="none" normalizeH="0" baseline="0">
              <a:ln>
                <a:noFill/>
              </a:ln>
              <a:solidFill>
                <a:schemeClr val="tx1"/>
              </a:solidFill>
              <a:effectLst/>
              <a:latin typeface="Arial" pitchFamily="34" charset="0"/>
              <a:cs typeface="Arial" pitchFamily="34" charset="0"/>
            </a:endParaRPr>
          </a:p>
        </p:txBody>
      </p:sp>
      <p:sp>
        <p:nvSpPr>
          <p:cNvPr id="22" name="Cuadro de texto 153">
            <a:extLst>
              <a:ext uri="{FF2B5EF4-FFF2-40B4-BE49-F238E27FC236}">
                <a16:creationId xmlns:a16="http://schemas.microsoft.com/office/drawing/2014/main" id="{344EECAE-9BC2-473D-B0A7-EBE3EA38CC57}"/>
              </a:ext>
            </a:extLst>
          </p:cNvPr>
          <p:cNvSpPr txBox="1"/>
          <p:nvPr/>
        </p:nvSpPr>
        <p:spPr>
          <a:xfrm>
            <a:off x="2611693" y="419259"/>
            <a:ext cx="7276225" cy="880288"/>
          </a:xfrm>
          <a:prstGeom prst="roundRect">
            <a:avLst/>
          </a:prstGeom>
          <a:solidFill>
            <a:schemeClr val="accent4">
              <a:lumMod val="60000"/>
              <a:lumOff val="40000"/>
            </a:schemeClr>
          </a:solidFill>
          <a:ln w="12700">
            <a:solidFill>
              <a:schemeClr val="accent4">
                <a:lumMod val="50000"/>
              </a:schemeClr>
            </a:solidFill>
          </a:ln>
          <a:effectLst>
            <a:outerShdw blurRad="50800" dist="38100" dir="2700000" algn="tl" rotWithShape="0">
              <a:prstClr val="black">
                <a:alpha val="40000"/>
              </a:prstClr>
            </a:outerShdw>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800"/>
              </a:spcAft>
            </a:pPr>
            <a:r>
              <a:rPr lang="es-EC" sz="2000" b="1" dirty="0">
                <a:effectLst/>
                <a:latin typeface="Arial" panose="020B0604020202020204" pitchFamily="34" charset="0"/>
                <a:ea typeface="Calibri" panose="020F0502020204030204" pitchFamily="34" charset="0"/>
                <a:cs typeface="Times New Roman" panose="02020603050405020304" pitchFamily="18" charset="0"/>
              </a:rPr>
              <a:t>CONSTRUCCIÓN DE POZO PROFUNDO DE AGUA POTABLE EN LA PARROQUIA JAMBELÍ</a:t>
            </a:r>
            <a:endParaRPr lang="es-ES" sz="2000" dirty="0">
              <a:effectLst/>
              <a:ea typeface="Calibri" panose="020F0502020204030204" pitchFamily="34" charset="0"/>
              <a:cs typeface="Times New Roman" panose="02020603050405020304" pitchFamily="18" charset="0"/>
            </a:endParaRPr>
          </a:p>
          <a:p>
            <a:pPr algn="ctr">
              <a:lnSpc>
                <a:spcPct val="107000"/>
              </a:lnSpc>
              <a:spcAft>
                <a:spcPts val="800"/>
              </a:spcAft>
            </a:pPr>
            <a:r>
              <a:rPr lang="es-EC" sz="2000" dirty="0">
                <a:ln w="9525" cap="rnd" cmpd="sng" algn="ctr">
                  <a:solidFill>
                    <a:srgbClr val="203864"/>
                  </a:solidFill>
                  <a:prstDash val="solid"/>
                  <a:bevel/>
                </a:ln>
                <a:effectLst/>
                <a:ea typeface="Calibri" panose="020F0502020204030204" pitchFamily="34" charset="0"/>
                <a:cs typeface="Times New Roman" panose="02020603050405020304" pitchFamily="18" charset="0"/>
              </a:rPr>
              <a:t> </a:t>
            </a:r>
            <a:endParaRPr lang="es-ES" sz="2000" dirty="0">
              <a:effectLst/>
              <a:ea typeface="Calibri" panose="020F0502020204030204" pitchFamily="34" charset="0"/>
              <a:cs typeface="Times New Roman" panose="02020603050405020304" pitchFamily="18" charset="0"/>
            </a:endParaRPr>
          </a:p>
        </p:txBody>
      </p:sp>
      <p:pic>
        <p:nvPicPr>
          <p:cNvPr id="25" name="Imagen 24">
            <a:extLst>
              <a:ext uri="{FF2B5EF4-FFF2-40B4-BE49-F238E27FC236}">
                <a16:creationId xmlns:a16="http://schemas.microsoft.com/office/drawing/2014/main" id="{11AEC2F2-E935-4675-A9C5-C2C347C8B179}"/>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4414" y="1397432"/>
            <a:ext cx="4001943" cy="2802608"/>
          </a:xfrm>
          <a:prstGeom prst="rect">
            <a:avLst/>
          </a:prstGeom>
          <a:noFill/>
          <a:ln w="12700">
            <a:solidFill>
              <a:schemeClr val="bg1"/>
            </a:solidFill>
          </a:ln>
        </p:spPr>
      </p:pic>
      <p:pic>
        <p:nvPicPr>
          <p:cNvPr id="26" name="Imagen 25">
            <a:extLst>
              <a:ext uri="{FF2B5EF4-FFF2-40B4-BE49-F238E27FC236}">
                <a16:creationId xmlns:a16="http://schemas.microsoft.com/office/drawing/2014/main" id="{5FF1334C-936A-4211-B58F-F474B32E1909}"/>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19270" y="1434352"/>
            <a:ext cx="4396607" cy="2802547"/>
          </a:xfrm>
          <a:prstGeom prst="rect">
            <a:avLst/>
          </a:prstGeom>
          <a:noFill/>
          <a:ln w="12700">
            <a:solidFill>
              <a:schemeClr val="bg1"/>
            </a:solidFill>
          </a:ln>
        </p:spPr>
      </p:pic>
      <p:pic>
        <p:nvPicPr>
          <p:cNvPr id="28" name="Imagen 27">
            <a:extLst>
              <a:ext uri="{FF2B5EF4-FFF2-40B4-BE49-F238E27FC236}">
                <a16:creationId xmlns:a16="http://schemas.microsoft.com/office/drawing/2014/main" id="{202E0A08-4F4D-4475-BAD8-DC85DB0557FD}"/>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58128" y="2798736"/>
            <a:ext cx="2709371" cy="3832705"/>
          </a:xfrm>
          <a:prstGeom prst="rect">
            <a:avLst/>
          </a:prstGeom>
          <a:noFill/>
          <a:ln w="12700">
            <a:solidFill>
              <a:schemeClr val="bg1"/>
            </a:solidFill>
          </a:ln>
        </p:spPr>
      </p:pic>
    </p:spTree>
    <p:extLst>
      <p:ext uri="{BB962C8B-B14F-4D97-AF65-F5344CB8AC3E}">
        <p14:creationId xmlns:p14="http://schemas.microsoft.com/office/powerpoint/2010/main" val="133568100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0" y="-1"/>
            <a:ext cx="12192000" cy="6857999"/>
          </a:xfrm>
          <a:prstGeom prst="rect">
            <a:avLst/>
          </a:prstGeom>
        </p:spPr>
      </p:pic>
      <p:sp>
        <p:nvSpPr>
          <p:cNvPr id="17" name="Rectangle 21"/>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dirty="0"/>
          </a:p>
        </p:txBody>
      </p:sp>
      <p:sp>
        <p:nvSpPr>
          <p:cNvPr id="19" name="Rectangle 24"/>
          <p:cNvSpPr>
            <a:spLocks noChangeArrowheads="1"/>
          </p:cNvSpPr>
          <p:nvPr/>
        </p:nvSpPr>
        <p:spPr bwMode="auto">
          <a:xfrm>
            <a:off x="0" y="914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2" name="1 Rectángulo"/>
          <p:cNvSpPr/>
          <p:nvPr/>
        </p:nvSpPr>
        <p:spPr>
          <a:xfrm>
            <a:off x="852406" y="104738"/>
            <a:ext cx="10848813" cy="646331"/>
          </a:xfrm>
          <a:prstGeom prst="rect">
            <a:avLst/>
          </a:prstGeom>
        </p:spPr>
        <p:txBody>
          <a:bodyPr wrap="square">
            <a:spAutoFit/>
          </a:bodyPr>
          <a:lstStyle/>
          <a:p>
            <a:pPr algn="ctr"/>
            <a:r>
              <a:rPr lang="es-ES" b="1" dirty="0">
                <a:solidFill>
                  <a:schemeClr val="bg2">
                    <a:lumMod val="50000"/>
                  </a:schemeClr>
                </a:solidFill>
              </a:rPr>
              <a:t>TRABAJOS DIARIOS DE REPARACIÓN Y MANTENIMIENTO DEL SISTEMA DE AGUA POTABLE</a:t>
            </a:r>
            <a:r>
              <a:rPr lang="es-ES" dirty="0">
                <a:solidFill>
                  <a:schemeClr val="bg2">
                    <a:lumMod val="50000"/>
                  </a:schemeClr>
                </a:solidFill>
              </a:rPr>
              <a:t> </a:t>
            </a:r>
            <a:r>
              <a:rPr lang="es-ES" b="1" dirty="0">
                <a:solidFill>
                  <a:schemeClr val="bg2">
                    <a:lumMod val="50000"/>
                  </a:schemeClr>
                </a:solidFill>
              </a:rPr>
              <a:t>EN DIFERENTES SECTORES DEL CANTÓN SANTA ROSA</a:t>
            </a:r>
            <a:endParaRPr lang="es-ES" dirty="0">
              <a:solidFill>
                <a:schemeClr val="bg2">
                  <a:lumMod val="50000"/>
                </a:schemeClr>
              </a:solidFill>
            </a:endParaRPr>
          </a:p>
        </p:txBody>
      </p:sp>
      <p:sp>
        <p:nvSpPr>
          <p:cNvPr id="8" name="Rectangle 20"/>
          <p:cNvSpPr>
            <a:spLocks noChangeArrowheads="1"/>
          </p:cNvSpPr>
          <p:nvPr/>
        </p:nvSpPr>
        <p:spPr bwMode="auto">
          <a:xfrm>
            <a:off x="0" y="4572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4667250" algn="l"/>
              </a:tabLst>
            </a:pPr>
            <a:endParaRPr kumimoji="0" lang="es-EC" sz="1800" b="0" i="0" u="none" strike="noStrike" cap="none" normalizeH="0" baseline="0">
              <a:ln>
                <a:noFill/>
              </a:ln>
              <a:solidFill>
                <a:schemeClr val="tx1"/>
              </a:solidFill>
              <a:effectLst/>
              <a:latin typeface="Arial" pitchFamily="34" charset="0"/>
              <a:cs typeface="Arial" pitchFamily="34" charset="0"/>
            </a:endParaRPr>
          </a:p>
        </p:txBody>
      </p:sp>
      <p:pic>
        <p:nvPicPr>
          <p:cNvPr id="22" name="Imagen 21">
            <a:extLst>
              <a:ext uri="{FF2B5EF4-FFF2-40B4-BE49-F238E27FC236}">
                <a16:creationId xmlns:a16="http://schemas.microsoft.com/office/drawing/2014/main" id="{4B6BAE51-D8C6-4FE2-ADB0-C40084683CF8}"/>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4761" y="1012942"/>
            <a:ext cx="2224808" cy="3002277"/>
          </a:xfrm>
          <a:prstGeom prst="rect">
            <a:avLst/>
          </a:prstGeom>
          <a:noFill/>
          <a:ln w="12700">
            <a:solidFill>
              <a:schemeClr val="bg1"/>
            </a:solidFill>
          </a:ln>
        </p:spPr>
      </p:pic>
      <p:sp>
        <p:nvSpPr>
          <p:cNvPr id="31" name="Cuadro de texto 23"/>
          <p:cNvSpPr txBox="1"/>
          <p:nvPr/>
        </p:nvSpPr>
        <p:spPr>
          <a:xfrm>
            <a:off x="244279" y="3935783"/>
            <a:ext cx="3037205" cy="1318141"/>
          </a:xfrm>
          <a:prstGeom prst="roundRect">
            <a:avLst/>
          </a:prstGeom>
          <a:solidFill>
            <a:schemeClr val="accent5">
              <a:lumMod val="20000"/>
              <a:lumOff val="80000"/>
            </a:schemeClr>
          </a:solidFill>
          <a:ln w="12700">
            <a:solidFill>
              <a:schemeClr val="accent5">
                <a:lumMod val="75000"/>
              </a:schemeClr>
            </a:solidFill>
          </a:ln>
          <a:effectLst>
            <a:outerShdw blurRad="50800" dist="38100" dir="2700000" algn="tl" rotWithShape="0">
              <a:prstClr val="black">
                <a:alpha val="40000"/>
              </a:prstClr>
            </a:outerShdw>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800"/>
              </a:spcAft>
            </a:pPr>
            <a:r>
              <a:rPr lang="es-ES" sz="1200" dirty="0">
                <a:ln w="9525" cap="rnd" cmpd="sng" algn="ctr">
                  <a:solidFill>
                    <a:srgbClr val="203864"/>
                  </a:solidFill>
                  <a:prstDash val="solid"/>
                  <a:bevel/>
                </a:ln>
                <a:ea typeface="Calibri"/>
                <a:cs typeface="Times New Roman"/>
              </a:rPr>
              <a:t>REPARACIÓN DE FUGA DE AGUA POTABLE EN LA CALLE SAN VICENTE Y VICENTE BETANCOURTH - BARRIO ATAHUALPACALLE SAN VICENTE Y VICENTE BETANCOURTH - BARRIO ATAHUALPA</a:t>
            </a:r>
            <a:endParaRPr lang="es-EC" sz="1200" dirty="0">
              <a:effectLst/>
              <a:ea typeface="Calibri"/>
              <a:cs typeface="Times New Roman"/>
            </a:endParaRPr>
          </a:p>
        </p:txBody>
      </p:sp>
      <p:pic>
        <p:nvPicPr>
          <p:cNvPr id="25" name="Imagen 24">
            <a:extLst>
              <a:ext uri="{FF2B5EF4-FFF2-40B4-BE49-F238E27FC236}">
                <a16:creationId xmlns:a16="http://schemas.microsoft.com/office/drawing/2014/main" id="{15B09F66-85B7-4BE3-BA77-3D419909FF75}"/>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53706" y="1034418"/>
            <a:ext cx="2437575" cy="2932101"/>
          </a:xfrm>
          <a:prstGeom prst="rect">
            <a:avLst/>
          </a:prstGeom>
          <a:noFill/>
          <a:ln w="12700">
            <a:solidFill>
              <a:schemeClr val="bg1"/>
            </a:solidFill>
          </a:ln>
        </p:spPr>
      </p:pic>
      <p:sp>
        <p:nvSpPr>
          <p:cNvPr id="29" name="Cuadro de texto 23"/>
          <p:cNvSpPr txBox="1"/>
          <p:nvPr/>
        </p:nvSpPr>
        <p:spPr>
          <a:xfrm>
            <a:off x="5122904" y="3599393"/>
            <a:ext cx="2058305" cy="512456"/>
          </a:xfrm>
          <a:prstGeom prst="roundRect">
            <a:avLst/>
          </a:prstGeom>
          <a:solidFill>
            <a:schemeClr val="accent5">
              <a:lumMod val="20000"/>
              <a:lumOff val="80000"/>
            </a:schemeClr>
          </a:solidFill>
          <a:ln w="12700">
            <a:solidFill>
              <a:schemeClr val="accent5">
                <a:lumMod val="75000"/>
              </a:schemeClr>
            </a:solidFill>
          </a:ln>
          <a:effectLst>
            <a:outerShdw blurRad="50800" dist="38100" dir="2700000" algn="tl" rotWithShape="0">
              <a:prstClr val="black">
                <a:alpha val="40000"/>
              </a:prstClr>
            </a:outerShdw>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800"/>
              </a:spcAft>
            </a:pPr>
            <a:r>
              <a:rPr lang="es-ES" sz="1200" dirty="0">
                <a:ln w="9525" cap="rnd" cmpd="sng" algn="ctr">
                  <a:solidFill>
                    <a:srgbClr val="203864"/>
                  </a:solidFill>
                  <a:prstDash val="solid"/>
                  <a:bevel/>
                </a:ln>
                <a:ea typeface="Calibri"/>
                <a:cs typeface="Times New Roman"/>
              </a:rPr>
              <a:t>PARROQUIA DE JUMÓN</a:t>
            </a:r>
            <a:endParaRPr lang="es-EC" sz="1200" dirty="0">
              <a:effectLst/>
              <a:ea typeface="Calibri"/>
              <a:cs typeface="Times New Roman"/>
            </a:endParaRPr>
          </a:p>
        </p:txBody>
      </p:sp>
      <p:pic>
        <p:nvPicPr>
          <p:cNvPr id="26" name="Imagen 25">
            <a:extLst>
              <a:ext uri="{FF2B5EF4-FFF2-40B4-BE49-F238E27FC236}">
                <a16:creationId xmlns:a16="http://schemas.microsoft.com/office/drawing/2014/main" id="{95517B66-DD4B-440A-83EA-81E9B5DA72DC}"/>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97767" y="1090217"/>
            <a:ext cx="3683625" cy="2524077"/>
          </a:xfrm>
          <a:prstGeom prst="rect">
            <a:avLst/>
          </a:prstGeom>
          <a:noFill/>
          <a:ln w="12700">
            <a:solidFill>
              <a:schemeClr val="bg1"/>
            </a:solidFill>
          </a:ln>
        </p:spPr>
      </p:pic>
      <p:sp>
        <p:nvSpPr>
          <p:cNvPr id="24" name="Cuadro de texto 23">
            <a:extLst>
              <a:ext uri="{FF2B5EF4-FFF2-40B4-BE49-F238E27FC236}">
                <a16:creationId xmlns:a16="http://schemas.microsoft.com/office/drawing/2014/main" id="{37A09291-E6BE-494A-A34B-27723FE06E01}"/>
              </a:ext>
            </a:extLst>
          </p:cNvPr>
          <p:cNvSpPr txBox="1"/>
          <p:nvPr/>
        </p:nvSpPr>
        <p:spPr>
          <a:xfrm>
            <a:off x="8322956" y="3532918"/>
            <a:ext cx="3219450" cy="645406"/>
          </a:xfrm>
          <a:prstGeom prst="roundRect">
            <a:avLst/>
          </a:prstGeom>
          <a:solidFill>
            <a:schemeClr val="accent5">
              <a:lumMod val="20000"/>
              <a:lumOff val="80000"/>
            </a:schemeClr>
          </a:solidFill>
          <a:ln w="12700">
            <a:solidFill>
              <a:schemeClr val="accent5">
                <a:lumMod val="75000"/>
              </a:schemeClr>
            </a:solidFill>
          </a:ln>
          <a:effectLst>
            <a:outerShdw blurRad="50800" dist="38100" dir="2700000" algn="tl" rotWithShape="0">
              <a:prstClr val="black">
                <a:alpha val="40000"/>
              </a:prstClr>
            </a:outerShdw>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r>
              <a:rPr lang="es-ES" sz="1200" dirty="0">
                <a:ln w="9525" cap="rnd" cmpd="sng" algn="ctr">
                  <a:solidFill>
                    <a:srgbClr val="203864"/>
                  </a:solidFill>
                  <a:prstDash val="solid"/>
                  <a:bevel/>
                </a:ln>
                <a:ea typeface="Calibri"/>
                <a:cs typeface="Times New Roman"/>
              </a:rPr>
              <a:t>MANTENIMIENTO DE RED DE AA-PP EN EL SITIO LA PEREIRA – PARROQUIA LA AVANZADA</a:t>
            </a:r>
            <a:endParaRPr lang="es-EC" sz="1200" dirty="0">
              <a:effectLst/>
              <a:ea typeface="Calibri"/>
              <a:cs typeface="Times New Roman"/>
            </a:endParaRPr>
          </a:p>
        </p:txBody>
      </p:sp>
      <p:pic>
        <p:nvPicPr>
          <p:cNvPr id="30" name="Imagen 29">
            <a:extLst>
              <a:ext uri="{FF2B5EF4-FFF2-40B4-BE49-F238E27FC236}">
                <a16:creationId xmlns:a16="http://schemas.microsoft.com/office/drawing/2014/main" id="{B24B0205-B905-43D6-BD97-9A27024A23E0}"/>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243384" y="4428595"/>
            <a:ext cx="3215023" cy="2310096"/>
          </a:xfrm>
          <a:prstGeom prst="rect">
            <a:avLst/>
          </a:prstGeom>
          <a:noFill/>
          <a:ln w="12700">
            <a:solidFill>
              <a:schemeClr val="bg1"/>
            </a:solidFill>
          </a:ln>
        </p:spPr>
      </p:pic>
      <p:sp>
        <p:nvSpPr>
          <p:cNvPr id="21" name="Cuadro de texto 23">
            <a:extLst>
              <a:ext uri="{FF2B5EF4-FFF2-40B4-BE49-F238E27FC236}">
                <a16:creationId xmlns:a16="http://schemas.microsoft.com/office/drawing/2014/main" id="{4691F305-CA1C-4EE3-9F15-2B9B6F4BFC93}"/>
              </a:ext>
            </a:extLst>
          </p:cNvPr>
          <p:cNvSpPr txBox="1"/>
          <p:nvPr/>
        </p:nvSpPr>
        <p:spPr>
          <a:xfrm>
            <a:off x="7337007" y="5756386"/>
            <a:ext cx="3047840" cy="849511"/>
          </a:xfrm>
          <a:prstGeom prst="roundRect">
            <a:avLst/>
          </a:prstGeom>
          <a:solidFill>
            <a:schemeClr val="accent5">
              <a:lumMod val="20000"/>
              <a:lumOff val="80000"/>
            </a:schemeClr>
          </a:solidFill>
          <a:ln w="12700">
            <a:solidFill>
              <a:schemeClr val="accent5">
                <a:lumMod val="75000"/>
              </a:schemeClr>
            </a:solidFill>
          </a:ln>
          <a:effectLst>
            <a:outerShdw blurRad="50800" dist="38100" dir="2700000" algn="tl" rotWithShape="0">
              <a:prstClr val="black">
                <a:alpha val="40000"/>
              </a:prstClr>
            </a:outerShdw>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800"/>
              </a:spcAft>
            </a:pPr>
            <a:r>
              <a:rPr lang="es-ES" sz="1400" b="1" dirty="0">
                <a:solidFill>
                  <a:schemeClr val="bg2">
                    <a:lumMod val="50000"/>
                  </a:schemeClr>
                </a:solidFill>
              </a:rPr>
              <a:t>RESANADO DE PAVIMENTO EN REPARACIÓN DE FUGA DE AA-PP EN CALLES VACAS GALINDO</a:t>
            </a:r>
            <a:endParaRPr lang="es-EC" sz="1400" dirty="0">
              <a:solidFill>
                <a:schemeClr val="bg2">
                  <a:lumMod val="50000"/>
                </a:schemeClr>
              </a:solidFill>
              <a:effectLst/>
              <a:ea typeface="Calibri"/>
              <a:cs typeface="Times New Roman"/>
            </a:endParaRPr>
          </a:p>
        </p:txBody>
      </p:sp>
    </p:spTree>
    <p:extLst>
      <p:ext uri="{BB962C8B-B14F-4D97-AF65-F5344CB8AC3E}">
        <p14:creationId xmlns:p14="http://schemas.microsoft.com/office/powerpoint/2010/main" val="424439680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down)">
                                      <p:cBhvr>
                                        <p:cTn id="7" dur="500"/>
                                        <p:tgtEl>
                                          <p:spTgt spid="31"/>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randombar(horizontal)">
                                      <p:cBhvr>
                                        <p:cTn id="10" dur="500"/>
                                        <p:tgtEl>
                                          <p:spTgt spid="29"/>
                                        </p:tgtEl>
                                      </p:cBhvr>
                                    </p:animEffect>
                                  </p:childTnLst>
                                </p:cTn>
                              </p:par>
                              <p:par>
                                <p:cTn id="11" presetID="35"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2000"/>
                                        <p:tgtEl>
                                          <p:spTgt spid="21"/>
                                        </p:tgtEl>
                                      </p:cBhvr>
                                    </p:animEffect>
                                    <p:anim calcmode="lin" valueType="num">
                                      <p:cBhvr>
                                        <p:cTn id="14" dur="2000" fill="hold"/>
                                        <p:tgtEl>
                                          <p:spTgt spid="21"/>
                                        </p:tgtEl>
                                        <p:attrNameLst>
                                          <p:attrName>style.rotation</p:attrName>
                                        </p:attrNameLst>
                                      </p:cBhvr>
                                      <p:tavLst>
                                        <p:tav tm="0">
                                          <p:val>
                                            <p:fltVal val="720"/>
                                          </p:val>
                                        </p:tav>
                                        <p:tav tm="100000">
                                          <p:val>
                                            <p:fltVal val="0"/>
                                          </p:val>
                                        </p:tav>
                                      </p:tavLst>
                                    </p:anim>
                                    <p:anim calcmode="lin" valueType="num">
                                      <p:cBhvr>
                                        <p:cTn id="15" dur="2000" fill="hold"/>
                                        <p:tgtEl>
                                          <p:spTgt spid="21"/>
                                        </p:tgtEl>
                                        <p:attrNameLst>
                                          <p:attrName>ppt_h</p:attrName>
                                        </p:attrNameLst>
                                      </p:cBhvr>
                                      <p:tavLst>
                                        <p:tav tm="0">
                                          <p:val>
                                            <p:fltVal val="0"/>
                                          </p:val>
                                        </p:tav>
                                        <p:tav tm="100000">
                                          <p:val>
                                            <p:strVal val="#ppt_h"/>
                                          </p:val>
                                        </p:tav>
                                      </p:tavLst>
                                    </p:anim>
                                    <p:anim calcmode="lin" valueType="num">
                                      <p:cBhvr>
                                        <p:cTn id="16" dur="2000" fill="hold"/>
                                        <p:tgtEl>
                                          <p:spTgt spid="21"/>
                                        </p:tgtEl>
                                        <p:attrNameLst>
                                          <p:attrName>ppt_w</p:attrName>
                                        </p:attrNameLst>
                                      </p:cBhvr>
                                      <p:tavLst>
                                        <p:tav tm="0">
                                          <p:val>
                                            <p:fltVal val="0"/>
                                          </p:val>
                                        </p:tav>
                                        <p:tav tm="100000">
                                          <p:val>
                                            <p:strVal val="#ppt_w"/>
                                          </p:val>
                                        </p:tav>
                                      </p:tavLst>
                                    </p:anim>
                                  </p:childTnLst>
                                </p:cTn>
                              </p:par>
                              <p:par>
                                <p:cTn id="17" presetID="14" presetClass="entr" presetSubtype="10"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randombar(horizontal)">
                                      <p:cBhvr>
                                        <p:cTn id="1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29" grpId="0" animBg="1"/>
      <p:bldP spid="24" grpId="0" animBg="1"/>
      <p:bldP spid="2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a:extLst>
              <a:ext uri="{FF2B5EF4-FFF2-40B4-BE49-F238E27FC236}">
                <a16:creationId xmlns:a16="http://schemas.microsoft.com/office/drawing/2014/main" id="{23520F09-84E5-4E50-A39D-F2D1DC98661D}"/>
              </a:ext>
            </a:extLst>
          </p:cNvPr>
          <p:cNvPicPr>
            <a:picLocks noChangeAspect="1"/>
          </p:cNvPicPr>
          <p:nvPr/>
        </p:nvPicPr>
        <p:blipFill>
          <a:blip r:embed="rId3"/>
          <a:stretch>
            <a:fillRect/>
          </a:stretch>
        </p:blipFill>
        <p:spPr>
          <a:xfrm>
            <a:off x="-2" y="0"/>
            <a:ext cx="12192000" cy="6961311"/>
          </a:xfrm>
          <a:prstGeom prst="rect">
            <a:avLst/>
          </a:prstGeom>
        </p:spPr>
      </p:pic>
      <p:pic>
        <p:nvPicPr>
          <p:cNvPr id="12" name="Imagen 11"/>
          <p:cNvPicPr>
            <a:picLocks noChangeAspect="1"/>
          </p:cNvPicPr>
          <p:nvPr/>
        </p:nvPicPr>
        <p:blipFill>
          <a:blip r:embed="rId4"/>
          <a:stretch>
            <a:fillRect/>
          </a:stretch>
        </p:blipFill>
        <p:spPr>
          <a:xfrm>
            <a:off x="0" y="1"/>
            <a:ext cx="3892879" cy="727364"/>
          </a:xfrm>
          <a:prstGeom prst="rect">
            <a:avLst/>
          </a:prstGeom>
        </p:spPr>
      </p:pic>
      <p:pic>
        <p:nvPicPr>
          <p:cNvPr id="13" name="Imagen 12"/>
          <p:cNvPicPr>
            <a:picLocks noChangeAspect="1"/>
          </p:cNvPicPr>
          <p:nvPr/>
        </p:nvPicPr>
        <p:blipFill>
          <a:blip r:embed="rId5"/>
          <a:stretch>
            <a:fillRect/>
          </a:stretch>
        </p:blipFill>
        <p:spPr>
          <a:xfrm>
            <a:off x="10631289" y="0"/>
            <a:ext cx="1560711" cy="1542422"/>
          </a:xfrm>
          <a:prstGeom prst="rect">
            <a:avLst/>
          </a:prstGeom>
        </p:spPr>
      </p:pic>
      <p:pic>
        <p:nvPicPr>
          <p:cNvPr id="4" name="Imagen 3"/>
          <p:cNvPicPr>
            <a:picLocks noChangeAspect="1"/>
          </p:cNvPicPr>
          <p:nvPr/>
        </p:nvPicPr>
        <p:blipFill rotWithShape="1">
          <a:blip r:embed="rId6"/>
          <a:srcRect l="1072" t="8522" r="12359" b="9376"/>
          <a:stretch/>
        </p:blipFill>
        <p:spPr>
          <a:xfrm>
            <a:off x="484193" y="1454729"/>
            <a:ext cx="4736736" cy="376614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CuadroTexto 7"/>
          <p:cNvSpPr txBox="1"/>
          <p:nvPr/>
        </p:nvSpPr>
        <p:spPr>
          <a:xfrm>
            <a:off x="3262027" y="727365"/>
            <a:ext cx="6152137" cy="984885"/>
          </a:xfrm>
          <a:prstGeom prst="rect">
            <a:avLst/>
          </a:prstGeom>
          <a:noFill/>
        </p:spPr>
        <p:txBody>
          <a:bodyPr wrap="square" rtlCol="0">
            <a:spAutoFit/>
          </a:bodyPr>
          <a:lstStyle/>
          <a:p>
            <a:pPr algn="ctr"/>
            <a:r>
              <a:rPr lang="es-ES" sz="4000" b="1" dirty="0">
                <a:solidFill>
                  <a:schemeClr val="bg1"/>
                </a:solidFill>
              </a:rPr>
              <a:t>COMPROMISO UNO</a:t>
            </a:r>
          </a:p>
          <a:p>
            <a:endParaRPr lang="es-ES" dirty="0">
              <a:solidFill>
                <a:schemeClr val="bg1"/>
              </a:solidFill>
            </a:endParaRPr>
          </a:p>
        </p:txBody>
      </p:sp>
      <p:pic>
        <p:nvPicPr>
          <p:cNvPr id="5" name="Imagen 4"/>
          <p:cNvPicPr>
            <a:picLocks noChangeAspect="1"/>
          </p:cNvPicPr>
          <p:nvPr/>
        </p:nvPicPr>
        <p:blipFill rotWithShape="1">
          <a:blip r:embed="rId7"/>
          <a:srcRect l="5226" t="6818" r="5809" b="13636"/>
          <a:stretch/>
        </p:blipFill>
        <p:spPr>
          <a:xfrm>
            <a:off x="5705124" y="1592531"/>
            <a:ext cx="6152137" cy="514884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833240084"/>
      </p:ext>
    </p:extLst>
  </p:cSld>
  <p:clrMapOvr>
    <a:masterClrMapping/>
  </p:clrMapOvr>
  <p:transition spd="slow">
    <p:wipe/>
    <p:sndAc>
      <p:stSnd>
        <p:snd r:embed="rId2" name="click.wav"/>
      </p:stSnd>
    </p:sndAc>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a:extLst>
              <a:ext uri="{FF2B5EF4-FFF2-40B4-BE49-F238E27FC236}">
                <a16:creationId xmlns:a16="http://schemas.microsoft.com/office/drawing/2014/main" id="{A47E1F42-A38D-4E64-A803-907803F9A6D0}"/>
              </a:ext>
            </a:extLst>
          </p:cNvPr>
          <p:cNvPicPr>
            <a:picLocks noChangeAspect="1"/>
          </p:cNvPicPr>
          <p:nvPr/>
        </p:nvPicPr>
        <p:blipFill>
          <a:blip r:embed="rId3"/>
          <a:stretch>
            <a:fillRect/>
          </a:stretch>
        </p:blipFill>
        <p:spPr>
          <a:xfrm>
            <a:off x="-2" y="0"/>
            <a:ext cx="12192000" cy="6961311"/>
          </a:xfrm>
          <a:prstGeom prst="rect">
            <a:avLst/>
          </a:prstGeom>
        </p:spPr>
      </p:pic>
      <p:pic>
        <p:nvPicPr>
          <p:cNvPr id="12" name="Imagen 11"/>
          <p:cNvPicPr>
            <a:picLocks noChangeAspect="1"/>
          </p:cNvPicPr>
          <p:nvPr/>
        </p:nvPicPr>
        <p:blipFill>
          <a:blip r:embed="rId4"/>
          <a:stretch>
            <a:fillRect/>
          </a:stretch>
        </p:blipFill>
        <p:spPr>
          <a:xfrm>
            <a:off x="0" y="1"/>
            <a:ext cx="3892879" cy="727364"/>
          </a:xfrm>
          <a:prstGeom prst="rect">
            <a:avLst/>
          </a:prstGeom>
        </p:spPr>
      </p:pic>
      <p:pic>
        <p:nvPicPr>
          <p:cNvPr id="13" name="Imagen 12"/>
          <p:cNvPicPr>
            <a:picLocks noChangeAspect="1"/>
          </p:cNvPicPr>
          <p:nvPr/>
        </p:nvPicPr>
        <p:blipFill>
          <a:blip r:embed="rId5"/>
          <a:stretch>
            <a:fillRect/>
          </a:stretch>
        </p:blipFill>
        <p:spPr>
          <a:xfrm>
            <a:off x="10566594" y="210074"/>
            <a:ext cx="1503859" cy="1486236"/>
          </a:xfrm>
          <a:prstGeom prst="rect">
            <a:avLst/>
          </a:prstGeom>
        </p:spPr>
      </p:pic>
      <p:sp>
        <p:nvSpPr>
          <p:cNvPr id="8" name="CuadroTexto 7"/>
          <p:cNvSpPr txBox="1"/>
          <p:nvPr/>
        </p:nvSpPr>
        <p:spPr>
          <a:xfrm>
            <a:off x="456481" y="711425"/>
            <a:ext cx="10474755" cy="984885"/>
          </a:xfrm>
          <a:prstGeom prst="rect">
            <a:avLst/>
          </a:prstGeom>
          <a:noFill/>
        </p:spPr>
        <p:txBody>
          <a:bodyPr wrap="square" rtlCol="0">
            <a:spAutoFit/>
          </a:bodyPr>
          <a:lstStyle/>
          <a:p>
            <a:pPr algn="ctr"/>
            <a:r>
              <a:rPr lang="es-ES" sz="4000" b="1" dirty="0">
                <a:solidFill>
                  <a:schemeClr val="bg1"/>
                </a:solidFill>
              </a:rPr>
              <a:t>COMPROMISO DOS</a:t>
            </a:r>
          </a:p>
          <a:p>
            <a:endParaRPr lang="es-ES" dirty="0">
              <a:solidFill>
                <a:schemeClr val="bg1"/>
              </a:solidFill>
            </a:endParaRPr>
          </a:p>
        </p:txBody>
      </p:sp>
      <p:pic>
        <p:nvPicPr>
          <p:cNvPr id="2" name="Imagen 1"/>
          <p:cNvPicPr>
            <a:picLocks noChangeAspect="1"/>
          </p:cNvPicPr>
          <p:nvPr/>
        </p:nvPicPr>
        <p:blipFill rotWithShape="1">
          <a:blip r:embed="rId6"/>
          <a:srcRect l="10176" t="8806" r="11879" b="11364"/>
          <a:stretch/>
        </p:blipFill>
        <p:spPr>
          <a:xfrm>
            <a:off x="456481" y="1438789"/>
            <a:ext cx="4500302" cy="357431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 name="Imagen 2"/>
          <p:cNvPicPr>
            <a:picLocks noChangeAspect="1"/>
          </p:cNvPicPr>
          <p:nvPr/>
        </p:nvPicPr>
        <p:blipFill rotWithShape="1">
          <a:blip r:embed="rId7"/>
          <a:srcRect l="10336" t="24999" r="14274" b="8807"/>
          <a:stretch/>
        </p:blipFill>
        <p:spPr>
          <a:xfrm>
            <a:off x="5520811" y="1920886"/>
            <a:ext cx="5776454" cy="477388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151546300"/>
      </p:ext>
    </p:extLst>
  </p:cSld>
  <p:clrMapOvr>
    <a:masterClrMapping/>
  </p:clrMapOvr>
  <p:transition spd="slow">
    <p:wipe/>
    <p:sndAc>
      <p:stSnd>
        <p:snd r:embed="rId2" name="click.wav"/>
      </p:stSnd>
    </p:sndAc>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3"/>
          <a:stretch>
            <a:fillRect/>
          </a:stretch>
        </p:blipFill>
        <p:spPr>
          <a:xfrm>
            <a:off x="-2" y="0"/>
            <a:ext cx="12192000" cy="6961311"/>
          </a:xfrm>
          <a:prstGeom prst="rect">
            <a:avLst/>
          </a:prstGeom>
        </p:spPr>
      </p:pic>
      <p:sp>
        <p:nvSpPr>
          <p:cNvPr id="2" name="Título 1"/>
          <p:cNvSpPr>
            <a:spLocks noGrp="1"/>
          </p:cNvSpPr>
          <p:nvPr>
            <p:ph type="ctrTitle"/>
          </p:nvPr>
        </p:nvSpPr>
        <p:spPr>
          <a:xfrm>
            <a:off x="174421" y="925776"/>
            <a:ext cx="7089493" cy="1901301"/>
          </a:xfrm>
        </p:spPr>
        <p:txBody>
          <a:bodyPr>
            <a:normAutofit/>
          </a:bodyPr>
          <a:lstStyle/>
          <a:p>
            <a:pPr algn="ctr"/>
            <a:r>
              <a:rPr lang="es-EC" i="1" dirty="0">
                <a:solidFill>
                  <a:schemeClr val="bg2">
                    <a:lumMod val="50000"/>
                  </a:schemeClr>
                </a:solidFill>
                <a:latin typeface="Algerian" panose="04020705040A02060702" pitchFamily="82" charset="0"/>
              </a:rPr>
              <a:t>INFORME DE ASAMBLEA CIUDADANA</a:t>
            </a:r>
          </a:p>
        </p:txBody>
      </p:sp>
      <p:sp>
        <p:nvSpPr>
          <p:cNvPr id="9" name="Subtítulo 8"/>
          <p:cNvSpPr>
            <a:spLocks noGrp="1"/>
          </p:cNvSpPr>
          <p:nvPr>
            <p:ph type="subTitle" idx="1"/>
          </p:nvPr>
        </p:nvSpPr>
        <p:spPr>
          <a:xfrm>
            <a:off x="4064731" y="4489160"/>
            <a:ext cx="8127269" cy="1382086"/>
          </a:xfrm>
        </p:spPr>
        <p:txBody>
          <a:bodyPr>
            <a:normAutofit/>
          </a:bodyPr>
          <a:lstStyle/>
          <a:p>
            <a:pPr algn="ctr"/>
            <a:r>
              <a:rPr lang="es-EC" sz="4000" b="1" dirty="0">
                <a:solidFill>
                  <a:schemeClr val="bg2">
                    <a:lumMod val="50000"/>
                  </a:schemeClr>
                </a:solidFill>
                <a:latin typeface="Baskerville Old Face" panose="02020602080505020303" pitchFamily="18" charset="0"/>
                <a:cs typeface="Arial" panose="020B0604020202020204" pitchFamily="34" charset="0"/>
              </a:rPr>
              <a:t>PREGUNTAS PLANTEADAS A LA EMAPASR-EP </a:t>
            </a:r>
          </a:p>
        </p:txBody>
      </p:sp>
      <p:pic>
        <p:nvPicPr>
          <p:cNvPr id="7" name="4 Imagen"/>
          <p:cNvPicPr>
            <a:picLocks noChangeAspect="1"/>
          </p:cNvPicPr>
          <p:nvPr/>
        </p:nvPicPr>
        <p:blipFill rotWithShape="1">
          <a:blip r:embed="rId4" cstate="print">
            <a:extLst>
              <a:ext uri="{28A0092B-C50C-407E-A947-70E740481C1C}">
                <a14:useLocalDpi xmlns:a14="http://schemas.microsoft.com/office/drawing/2010/main" val="0"/>
              </a:ext>
            </a:extLst>
          </a:blip>
          <a:srcRect l="6386" t="21337" r="6734" b="11908"/>
          <a:stretch/>
        </p:blipFill>
        <p:spPr>
          <a:xfrm>
            <a:off x="383459" y="184546"/>
            <a:ext cx="3894936" cy="809284"/>
          </a:xfrm>
          <a:prstGeom prst="rect">
            <a:avLst/>
          </a:prstGeom>
          <a:ln>
            <a:noFill/>
          </a:ln>
          <a:effectLst>
            <a:softEdge rad="112500"/>
          </a:effectLst>
        </p:spPr>
      </p:pic>
      <p:pic>
        <p:nvPicPr>
          <p:cNvPr id="10" name="Imagen 9">
            <a:extLst>
              <a:ext uri="{FF2B5EF4-FFF2-40B4-BE49-F238E27FC236}">
                <a16:creationId xmlns:a16="http://schemas.microsoft.com/office/drawing/2014/main" id="{99D1FD81-F949-46FF-8A75-2809D3F2070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3283165"/>
            <a:ext cx="4278395" cy="3020399"/>
          </a:xfrm>
          <a:prstGeom prst="ellipse">
            <a:avLst/>
          </a:prstGeom>
          <a:ln>
            <a:noFill/>
          </a:ln>
          <a:effectLst>
            <a:softEdge rad="112500"/>
          </a:effectLst>
        </p:spPr>
      </p:pic>
      <p:pic>
        <p:nvPicPr>
          <p:cNvPr id="12" name="Imagen 11">
            <a:extLst>
              <a:ext uri="{FF2B5EF4-FFF2-40B4-BE49-F238E27FC236}">
                <a16:creationId xmlns:a16="http://schemas.microsoft.com/office/drawing/2014/main" id="{D13BD0BD-EAB8-4E58-8D55-838CE323742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22573" y="491046"/>
            <a:ext cx="4608507" cy="3072338"/>
          </a:xfrm>
          <a:prstGeom prst="ellipse">
            <a:avLst/>
          </a:prstGeom>
          <a:ln>
            <a:noFill/>
          </a:ln>
          <a:effectLst>
            <a:softEdge rad="112500"/>
          </a:effectLst>
        </p:spPr>
      </p:pic>
    </p:spTree>
    <p:extLst>
      <p:ext uri="{BB962C8B-B14F-4D97-AF65-F5344CB8AC3E}">
        <p14:creationId xmlns:p14="http://schemas.microsoft.com/office/powerpoint/2010/main" val="212655579"/>
      </p:ext>
    </p:extLst>
  </p:cSld>
  <p:clrMapOvr>
    <a:masterClrMapping/>
  </p:clrMapOvr>
  <p:transition spd="slow">
    <p:wipe/>
    <p:sndAc>
      <p:stSnd>
        <p:snd r:embed="rId2" name="click.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500"/>
                                  </p:stCondLst>
                                  <p:childTnLst>
                                    <p:set>
                                      <p:cBhvr>
                                        <p:cTn id="12" dur="1" fill="hold">
                                          <p:stCondLst>
                                            <p:cond delay="0"/>
                                          </p:stCondLst>
                                        </p:cTn>
                                        <p:tgtEl>
                                          <p:spTgt spid="9">
                                            <p:txEl>
                                              <p:pRg st="0" end="0"/>
                                            </p:txEl>
                                          </p:spTgt>
                                        </p:tgtEl>
                                        <p:attrNameLst>
                                          <p:attrName>style.visibility</p:attrName>
                                        </p:attrNameLst>
                                      </p:cBhvr>
                                      <p:to>
                                        <p:strVal val="visible"/>
                                      </p:to>
                                    </p:set>
                                    <p:anim calcmode="lin" valueType="num">
                                      <p:cBhvr>
                                        <p:cTn id="13" dur="500" fill="hold"/>
                                        <p:tgtEl>
                                          <p:spTgt spid="9">
                                            <p:txEl>
                                              <p:pRg st="0" end="0"/>
                                            </p:txEl>
                                          </p:spTgt>
                                        </p:tgtEl>
                                        <p:attrNameLst>
                                          <p:attrName>ppt_w</p:attrName>
                                        </p:attrNameLst>
                                      </p:cBhvr>
                                      <p:tavLst>
                                        <p:tav tm="0">
                                          <p:val>
                                            <p:fltVal val="0"/>
                                          </p:val>
                                        </p:tav>
                                        <p:tav tm="100000">
                                          <p:val>
                                            <p:strVal val="#ppt_w"/>
                                          </p:val>
                                        </p:tav>
                                      </p:tavLst>
                                    </p:anim>
                                    <p:anim calcmode="lin" valueType="num">
                                      <p:cBhvr>
                                        <p:cTn id="14" dur="500" fill="hold"/>
                                        <p:tgtEl>
                                          <p:spTgt spid="9">
                                            <p:txEl>
                                              <p:pRg st="0" end="0"/>
                                            </p:txEl>
                                          </p:spTgt>
                                        </p:tgtEl>
                                        <p:attrNameLst>
                                          <p:attrName>ppt_h</p:attrName>
                                        </p:attrNameLst>
                                      </p:cBhvr>
                                      <p:tavLst>
                                        <p:tav tm="0">
                                          <p:val>
                                            <p:fltVal val="0"/>
                                          </p:val>
                                        </p:tav>
                                        <p:tav tm="100000">
                                          <p:val>
                                            <p:strVal val="#ppt_h"/>
                                          </p:val>
                                        </p:tav>
                                      </p:tavLst>
                                    </p:anim>
                                    <p:animEffect transition="in" filter="fade">
                                      <p:cBhvr>
                                        <p:cTn id="15"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0" y="1"/>
            <a:ext cx="12192000" cy="6857999"/>
          </a:xfrm>
          <a:prstGeom prst="rect">
            <a:avLst/>
          </a:prstGeom>
        </p:spPr>
      </p:pic>
      <p:sp>
        <p:nvSpPr>
          <p:cNvPr id="2" name="Título 1"/>
          <p:cNvSpPr>
            <a:spLocks noGrp="1"/>
          </p:cNvSpPr>
          <p:nvPr>
            <p:ph type="title"/>
          </p:nvPr>
        </p:nvSpPr>
        <p:spPr>
          <a:xfrm>
            <a:off x="164144" y="160019"/>
            <a:ext cx="11880375" cy="986497"/>
          </a:xfrm>
        </p:spPr>
        <p:txBody>
          <a:bodyPr>
            <a:noAutofit/>
          </a:bodyPr>
          <a:lstStyle/>
          <a:p>
            <a:pPr algn="ctr"/>
            <a:br>
              <a:rPr lang="es-EC" sz="1800" dirty="0">
                <a:solidFill>
                  <a:schemeClr val="bg2">
                    <a:lumMod val="50000"/>
                  </a:schemeClr>
                </a:solidFill>
                <a:latin typeface="Baskerville Old Face" panose="02020602080505020303" pitchFamily="18" charset="0"/>
              </a:rPr>
            </a:br>
            <a:br>
              <a:rPr lang="es-EC" sz="2400" b="1" dirty="0">
                <a:solidFill>
                  <a:schemeClr val="bg2">
                    <a:lumMod val="50000"/>
                  </a:schemeClr>
                </a:solidFill>
                <a:latin typeface="Baskerville Old Face" panose="02020602080505020303" pitchFamily="18" charset="0"/>
              </a:rPr>
            </a:br>
            <a:r>
              <a:rPr lang="es-EC" sz="2400" b="1" dirty="0">
                <a:solidFill>
                  <a:schemeClr val="bg2">
                    <a:lumMod val="50000"/>
                  </a:schemeClr>
                </a:solidFill>
                <a:latin typeface="Baskerville Old Face" panose="02020602080505020303" pitchFamily="18" charset="0"/>
              </a:rPr>
              <a:t>MATRIZ DE preguntas y problemas planteados por los ciudadanos en la Asamblea Ciudadana A LA EMAPASR-EP</a:t>
            </a:r>
            <a:endParaRPr lang="es-EC" sz="2400" b="1" dirty="0"/>
          </a:p>
        </p:txBody>
      </p:sp>
      <p:sp>
        <p:nvSpPr>
          <p:cNvPr id="9" name="Título 1"/>
          <p:cNvSpPr txBox="1">
            <a:spLocks/>
          </p:cNvSpPr>
          <p:nvPr/>
        </p:nvSpPr>
        <p:spPr>
          <a:xfrm>
            <a:off x="143324" y="5604579"/>
            <a:ext cx="7201373" cy="986497"/>
          </a:xfrm>
          <a:prstGeom prst="roundRect">
            <a:avLst/>
          </a:prstGeom>
          <a:ln w="19050">
            <a:solidFill>
              <a:schemeClr val="accent4">
                <a:lumMod val="75000"/>
                <a:alpha val="60000"/>
              </a:schemeClr>
            </a:solidFill>
          </a:ln>
        </p:spPr>
        <p:style>
          <a:lnRef idx="1">
            <a:schemeClr val="accent4"/>
          </a:lnRef>
          <a:fillRef idx="2">
            <a:schemeClr val="accent4"/>
          </a:fillRef>
          <a:effectRef idx="1">
            <a:schemeClr val="accent4"/>
          </a:effectRef>
          <a:fontRef idx="minor">
            <a:schemeClr val="dk1"/>
          </a:fontRef>
        </p:style>
        <p:txBody>
          <a:bodyPr vert="horz" lIns="91440" tIns="45720" rIns="91440" bIns="45720" rtlCol="0" anchor="b">
            <a:noAutofit/>
          </a:bodyPr>
          <a:lstStyle>
            <a:lvl1pPr algn="l" defTabSz="457200" rtl="0" eaLnBrk="1" latinLnBrk="0" hangingPunct="1">
              <a:spcBef>
                <a:spcPct val="0"/>
              </a:spcBef>
              <a:buNone/>
              <a:defRPr sz="3600" b="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br>
              <a:rPr lang="es-EC" sz="1800" dirty="0">
                <a:solidFill>
                  <a:schemeClr val="bg2">
                    <a:lumMod val="50000"/>
                  </a:schemeClr>
                </a:solidFill>
                <a:latin typeface="Baskerville Old Face" panose="02020602080505020303" pitchFamily="18" charset="0"/>
              </a:rPr>
            </a:br>
            <a:r>
              <a:rPr lang="es-EC" sz="2000" b="1" cap="none" dirty="0">
                <a:solidFill>
                  <a:schemeClr val="bg2">
                    <a:lumMod val="50000"/>
                  </a:schemeClr>
                </a:solidFill>
                <a:latin typeface="Baskerville Old Face" panose="02020602080505020303" pitchFamily="18" charset="0"/>
              </a:rPr>
              <a:t>Con la recopilación de las preguntas y problemas planteados por los ciudadanos en la asamblea ciudadana, en base a su relación, se la ha dividido en grupos de preguntas con sus respectivas respuestas.</a:t>
            </a:r>
            <a:endParaRPr lang="es-EC" sz="2000" b="1" cap="none" dirty="0"/>
          </a:p>
        </p:txBody>
      </p:sp>
      <p:pic>
        <p:nvPicPr>
          <p:cNvPr id="15" name="Imagen 14">
            <a:extLst>
              <a:ext uri="{FF2B5EF4-FFF2-40B4-BE49-F238E27FC236}">
                <a16:creationId xmlns:a16="http://schemas.microsoft.com/office/drawing/2014/main" id="{A1728846-4018-41BB-9199-21FEED91573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1624" y="1191321"/>
            <a:ext cx="6508199" cy="4338799"/>
          </a:xfrm>
          <a:prstGeom prst="roundRect">
            <a:avLst>
              <a:gd name="adj" fmla="val 16667"/>
            </a:avLst>
          </a:prstGeom>
          <a:ln>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7" name="Imagen 16">
            <a:extLst>
              <a:ext uri="{FF2B5EF4-FFF2-40B4-BE49-F238E27FC236}">
                <a16:creationId xmlns:a16="http://schemas.microsoft.com/office/drawing/2014/main" id="{3B918CAC-C144-46FD-A13D-D677FDBA758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004" t="35541" r="80318" b="-78"/>
          <a:stretch/>
        </p:blipFill>
        <p:spPr>
          <a:xfrm>
            <a:off x="7443655" y="1526891"/>
            <a:ext cx="2003932" cy="4583399"/>
          </a:xfrm>
          <a:prstGeom prst="rect">
            <a:avLst/>
          </a:prstGeom>
          <a:ln>
            <a:solidFill>
              <a:schemeClr val="accent1"/>
            </a:solidFill>
          </a:ln>
        </p:spPr>
      </p:pic>
      <p:pic>
        <p:nvPicPr>
          <p:cNvPr id="19" name="Imagen 18">
            <a:extLst>
              <a:ext uri="{FF2B5EF4-FFF2-40B4-BE49-F238E27FC236}">
                <a16:creationId xmlns:a16="http://schemas.microsoft.com/office/drawing/2014/main" id="{3ADFEEFA-BDCA-4589-B850-88F69E95725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6046" t="34388" r="-1"/>
          <a:stretch/>
        </p:blipFill>
        <p:spPr>
          <a:xfrm>
            <a:off x="9546545" y="1514428"/>
            <a:ext cx="2510042" cy="4583399"/>
          </a:xfrm>
          <a:prstGeom prst="rect">
            <a:avLst/>
          </a:prstGeom>
          <a:ln>
            <a:solidFill>
              <a:schemeClr val="accent1"/>
            </a:solidFill>
          </a:ln>
        </p:spPr>
      </p:pic>
    </p:spTree>
    <p:extLst>
      <p:ext uri="{BB962C8B-B14F-4D97-AF65-F5344CB8AC3E}">
        <p14:creationId xmlns:p14="http://schemas.microsoft.com/office/powerpoint/2010/main" val="1658342694"/>
      </p:ext>
    </p:extLst>
  </p:cSld>
  <p:clrMapOvr>
    <a:masterClrMapping/>
  </p:clrMapOvr>
  <mc:AlternateContent xmlns:mc="http://schemas.openxmlformats.org/markup-compatibility/2006" xmlns:p14="http://schemas.microsoft.com/office/powerpoint/2010/main">
    <mc:Choice Requires="p14">
      <p:transition spd="slow" p14:dur="325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1000" fill="hold"/>
                                        <p:tgtEl>
                                          <p:spTgt spid="9"/>
                                        </p:tgtEl>
                                        <p:attrNameLst>
                                          <p:attrName>ppt_w</p:attrName>
                                        </p:attrNameLst>
                                      </p:cBhvr>
                                      <p:tavLst>
                                        <p:tav tm="0">
                                          <p:val>
                                            <p:fltVal val="0"/>
                                          </p:val>
                                        </p:tav>
                                        <p:tav tm="100000">
                                          <p:val>
                                            <p:strVal val="#ppt_w"/>
                                          </p:val>
                                        </p:tav>
                                      </p:tavLst>
                                    </p:anim>
                                    <p:anim calcmode="lin" valueType="num">
                                      <p:cBhvr>
                                        <p:cTn id="13" dur="1000" fill="hold"/>
                                        <p:tgtEl>
                                          <p:spTgt spid="9"/>
                                        </p:tgtEl>
                                        <p:attrNameLst>
                                          <p:attrName>ppt_h</p:attrName>
                                        </p:attrNameLst>
                                      </p:cBhvr>
                                      <p:tavLst>
                                        <p:tav tm="0">
                                          <p:val>
                                            <p:fltVal val="0"/>
                                          </p:val>
                                        </p:tav>
                                        <p:tav tm="100000">
                                          <p:val>
                                            <p:strVal val="#ppt_h"/>
                                          </p:val>
                                        </p:tav>
                                      </p:tavLst>
                                    </p:anim>
                                    <p:anim calcmode="lin" valueType="num">
                                      <p:cBhvr>
                                        <p:cTn id="14" dur="1000" fill="hold"/>
                                        <p:tgtEl>
                                          <p:spTgt spid="9"/>
                                        </p:tgtEl>
                                        <p:attrNameLst>
                                          <p:attrName>style.rotation</p:attrName>
                                        </p:attrNameLst>
                                      </p:cBhvr>
                                      <p:tavLst>
                                        <p:tav tm="0">
                                          <p:val>
                                            <p:fltVal val="90"/>
                                          </p:val>
                                        </p:tav>
                                        <p:tav tm="100000">
                                          <p:val>
                                            <p:fltVal val="0"/>
                                          </p:val>
                                        </p:tav>
                                      </p:tavLst>
                                    </p:anim>
                                    <p:animEffect transition="in" filter="fade">
                                      <p:cBhvr>
                                        <p:cTn id="15"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0" y="1"/>
            <a:ext cx="12192000" cy="6857999"/>
          </a:xfrm>
          <a:prstGeom prst="rect">
            <a:avLst/>
          </a:prstGeom>
        </p:spPr>
      </p:pic>
      <p:sp>
        <p:nvSpPr>
          <p:cNvPr id="2" name="Título 1"/>
          <p:cNvSpPr>
            <a:spLocks noGrp="1"/>
          </p:cNvSpPr>
          <p:nvPr>
            <p:ph type="title"/>
          </p:nvPr>
        </p:nvSpPr>
        <p:spPr>
          <a:xfrm>
            <a:off x="164144" y="160019"/>
            <a:ext cx="12027856" cy="986497"/>
          </a:xfrm>
        </p:spPr>
        <p:txBody>
          <a:bodyPr>
            <a:noAutofit/>
          </a:bodyPr>
          <a:lstStyle/>
          <a:p>
            <a:pPr algn="ctr"/>
            <a:br>
              <a:rPr lang="es-EC" sz="1800" dirty="0">
                <a:solidFill>
                  <a:schemeClr val="bg2">
                    <a:lumMod val="50000"/>
                  </a:schemeClr>
                </a:solidFill>
                <a:latin typeface="Baskerville Old Face" panose="02020602080505020303" pitchFamily="18" charset="0"/>
              </a:rPr>
            </a:br>
            <a:br>
              <a:rPr lang="es-EC" sz="2400" b="1" dirty="0">
                <a:solidFill>
                  <a:schemeClr val="bg2">
                    <a:lumMod val="50000"/>
                  </a:schemeClr>
                </a:solidFill>
                <a:latin typeface="Baskerville Old Face" panose="02020602080505020303" pitchFamily="18" charset="0"/>
              </a:rPr>
            </a:br>
            <a:r>
              <a:rPr lang="es-EC" sz="2400" b="1" dirty="0">
                <a:solidFill>
                  <a:schemeClr val="bg2">
                    <a:lumMod val="50000"/>
                  </a:schemeClr>
                </a:solidFill>
                <a:latin typeface="Baskerville Old Face" panose="02020602080505020303" pitchFamily="18" charset="0"/>
              </a:rPr>
              <a:t>preguntas y problemas planteados por los ciudadanos en la Asamblea Ciudadana A LA EMAPASR-EP</a:t>
            </a:r>
            <a:endParaRPr lang="es-EC" sz="2400" b="1" dirty="0"/>
          </a:p>
        </p:txBody>
      </p:sp>
      <p:sp>
        <p:nvSpPr>
          <p:cNvPr id="3" name="Rectángulo 2">
            <a:extLst>
              <a:ext uri="{FF2B5EF4-FFF2-40B4-BE49-F238E27FC236}">
                <a16:creationId xmlns:a16="http://schemas.microsoft.com/office/drawing/2014/main" id="{99E8203A-5C8C-4E51-9D95-CCA1CF25ADCE}"/>
              </a:ext>
            </a:extLst>
          </p:cNvPr>
          <p:cNvSpPr/>
          <p:nvPr/>
        </p:nvSpPr>
        <p:spPr>
          <a:xfrm>
            <a:off x="1534332" y="1229044"/>
            <a:ext cx="9701938" cy="742511"/>
          </a:xfrm>
          <a:prstGeom prst="rect">
            <a:avLst/>
          </a:prstGeom>
        </p:spPr>
        <p:txBody>
          <a:bodyPr wrap="square">
            <a:spAutoFit/>
          </a:bodyPr>
          <a:lstStyle/>
          <a:p>
            <a:pPr algn="just">
              <a:lnSpc>
                <a:spcPct val="150000"/>
              </a:lnSpc>
              <a:spcAft>
                <a:spcPts val="800"/>
              </a:spcAft>
            </a:pPr>
            <a:r>
              <a:rPr lang="es-EC" sz="3200" b="1" i="1" u="sng" dirty="0">
                <a:solidFill>
                  <a:schemeClr val="accent6">
                    <a:lumMod val="75000"/>
                  </a:schemeClr>
                </a:solidFill>
                <a:latin typeface="Times New Roman" panose="02020603050405020304" pitchFamily="18" charset="0"/>
                <a:ea typeface="Calibri" panose="020F0502020204030204" pitchFamily="34" charset="0"/>
                <a:cs typeface="Times New Roman" panose="02020603050405020304" pitchFamily="18" charset="0"/>
              </a:rPr>
              <a:t>PROBLEMAS POR FALTA DE ALCANTARILLADO</a:t>
            </a:r>
            <a:r>
              <a:rPr lang="es-EC" b="1" i="1" u="sng" dirty="0">
                <a:solidFill>
                  <a:schemeClr val="accent6">
                    <a:lumMod val="75000"/>
                  </a:schemeClr>
                </a:solidFill>
                <a:latin typeface="Times New Roman" panose="02020603050405020304" pitchFamily="18" charset="0"/>
                <a:ea typeface="Calibri" panose="020F0502020204030204" pitchFamily="34" charset="0"/>
                <a:cs typeface="Times New Roman" panose="02020603050405020304" pitchFamily="18" charset="0"/>
              </a:rPr>
              <a:t>:</a:t>
            </a:r>
            <a:endParaRPr lang="es-ES" sz="1600" dirty="0">
              <a:solidFill>
                <a:schemeClr val="accent6">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Imagen 5">
            <a:extLst>
              <a:ext uri="{FF2B5EF4-FFF2-40B4-BE49-F238E27FC236}">
                <a16:creationId xmlns:a16="http://schemas.microsoft.com/office/drawing/2014/main" id="{7216BBEC-7718-4E36-95AD-8A5D4F52F8B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85301" y="2049043"/>
            <a:ext cx="3434488" cy="4579317"/>
          </a:xfrm>
          <a:prstGeom prst="roundRect">
            <a:avLst>
              <a:gd name="adj" fmla="val 16667"/>
            </a:avLst>
          </a:prstGeom>
          <a:ln>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Imagen 7">
            <a:extLst>
              <a:ext uri="{FF2B5EF4-FFF2-40B4-BE49-F238E27FC236}">
                <a16:creationId xmlns:a16="http://schemas.microsoft.com/office/drawing/2014/main" id="{27739138-2DD3-4084-A665-2E8D419AD1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61514" y="2049045"/>
            <a:ext cx="3434486" cy="4579315"/>
          </a:xfrm>
          <a:prstGeom prst="roundRect">
            <a:avLst>
              <a:gd name="adj" fmla="val 16667"/>
            </a:avLst>
          </a:prstGeom>
          <a:ln>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049718967"/>
      </p:ext>
    </p:extLst>
  </p:cSld>
  <p:clrMapOvr>
    <a:masterClrMapping/>
  </p:clrMapOvr>
  <mc:AlternateContent xmlns:mc="http://schemas.openxmlformats.org/markup-compatibility/2006" xmlns:p14="http://schemas.microsoft.com/office/powerpoint/2010/main">
    <mc:Choice Requires="p14">
      <p:transition spd="slow" p14:dur="325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0" y="1"/>
            <a:ext cx="12192000" cy="6857999"/>
          </a:xfrm>
          <a:prstGeom prst="rect">
            <a:avLst/>
          </a:prstGeom>
        </p:spPr>
      </p:pic>
      <p:sp>
        <p:nvSpPr>
          <p:cNvPr id="9" name="Rectangle 1">
            <a:extLst>
              <a:ext uri="{FF2B5EF4-FFF2-40B4-BE49-F238E27FC236}">
                <a16:creationId xmlns:a16="http://schemas.microsoft.com/office/drawing/2014/main" id="{EB84AE03-3F88-4266-9DE5-6E1D50F91426}"/>
              </a:ext>
            </a:extLst>
          </p:cNvPr>
          <p:cNvSpPr>
            <a:spLocks noChangeArrowheads="1"/>
          </p:cNvSpPr>
          <p:nvPr/>
        </p:nvSpPr>
        <p:spPr bwMode="auto">
          <a:xfrm rot="2969880">
            <a:off x="143019" y="-147484"/>
            <a:ext cx="923330" cy="1740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vert270" wrap="square" lIns="91440" tIns="45720" rIns="91440" bIns="45720" numCol="1" anchor="ctr" anchorCtr="0" compatLnSpc="1">
            <a:prstTxWarp prst="textNoShape">
              <a:avLst/>
            </a:prstTxWarp>
            <a:spAutoFit/>
          </a:bodyPr>
          <a:lstStyle>
            <a:lvl1pPr indent="528638"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R="0" lvl="0" indent="0" algn="ctr" defTabSz="914400" rtl="0" eaLnBrk="0" fontAlgn="base" latinLnBrk="0" hangingPunct="0">
              <a:lnSpc>
                <a:spcPct val="100000"/>
              </a:lnSpc>
              <a:spcBef>
                <a:spcPct val="0"/>
              </a:spcBef>
              <a:spcAft>
                <a:spcPct val="0"/>
              </a:spcAft>
              <a:buClrTx/>
              <a:buSzTx/>
              <a:tabLst/>
            </a:pPr>
            <a:r>
              <a:rPr kumimoji="0" lang="es-EC" altLang="es-EC" sz="2400" b="1" i="0" u="sng" strike="noStrike" cap="none" normalizeH="0" baseline="0" dirty="0">
                <a:ln>
                  <a:noFill/>
                </a:ln>
                <a:solidFill>
                  <a:schemeClr val="accent6">
                    <a:lumMod val="75000"/>
                  </a:schemeClr>
                </a:solidFill>
                <a:effectLst/>
                <a:ea typeface="Calibri" panose="020F0502020204030204" pitchFamily="34" charset="0"/>
                <a:cs typeface="Arial" panose="020B0604020202020204" pitchFamily="34" charset="0"/>
              </a:rPr>
              <a:t>GRUPO 1  </a:t>
            </a:r>
            <a:endParaRPr kumimoji="0" lang="es-EC" altLang="es-EC" sz="2400" b="0" i="0" u="none" strike="noStrike" cap="none" normalizeH="0" baseline="0" dirty="0">
              <a:ln>
                <a:noFill/>
              </a:ln>
              <a:solidFill>
                <a:schemeClr val="accent6">
                  <a:lumMod val="75000"/>
                </a:schemeClr>
              </a:solidFill>
              <a:effectLst/>
            </a:endParaRPr>
          </a:p>
          <a:p>
            <a:pPr marL="0" marR="0" lvl="0" indent="528638" algn="ctr" defTabSz="914400" rtl="0" eaLnBrk="0" fontAlgn="base" latinLnBrk="0" hangingPunct="0">
              <a:lnSpc>
                <a:spcPct val="100000"/>
              </a:lnSpc>
              <a:spcBef>
                <a:spcPct val="0"/>
              </a:spcBef>
              <a:spcAft>
                <a:spcPct val="0"/>
              </a:spcAft>
              <a:buClrTx/>
              <a:buSzTx/>
              <a:buFontTx/>
              <a:buNone/>
              <a:tabLst/>
            </a:pPr>
            <a:endParaRPr kumimoji="0" lang="es-EC" altLang="es-EC" sz="2400" b="0" i="0" u="none" strike="noStrike" cap="none" normalizeH="0" baseline="0" dirty="0">
              <a:ln>
                <a:noFill/>
              </a:ln>
              <a:solidFill>
                <a:schemeClr val="accent6">
                  <a:lumMod val="75000"/>
                </a:schemeClr>
              </a:solidFill>
              <a:effectLst/>
            </a:endParaRPr>
          </a:p>
        </p:txBody>
      </p:sp>
      <p:graphicFrame>
        <p:nvGraphicFramePr>
          <p:cNvPr id="11" name="Tabla 10">
            <a:extLst>
              <a:ext uri="{FF2B5EF4-FFF2-40B4-BE49-F238E27FC236}">
                <a16:creationId xmlns:a16="http://schemas.microsoft.com/office/drawing/2014/main" id="{8E452832-7E56-42C3-8A98-8D580A63BEA6}"/>
              </a:ext>
            </a:extLst>
          </p:cNvPr>
          <p:cNvGraphicFramePr>
            <a:graphicFrameLocks noGrp="1"/>
          </p:cNvGraphicFramePr>
          <p:nvPr>
            <p:extLst>
              <p:ext uri="{D42A27DB-BD31-4B8C-83A1-F6EECF244321}">
                <p14:modId xmlns:p14="http://schemas.microsoft.com/office/powerpoint/2010/main" val="92140678"/>
              </p:ext>
            </p:extLst>
          </p:nvPr>
        </p:nvGraphicFramePr>
        <p:xfrm>
          <a:off x="1115881" y="233172"/>
          <a:ext cx="11076119" cy="6558870"/>
        </p:xfrm>
        <a:graphic>
          <a:graphicData uri="http://schemas.openxmlformats.org/drawingml/2006/table">
            <a:tbl>
              <a:tblPr firstRow="1" bandRow="1">
                <a:tableStyleId>{5C22544A-7EE6-4342-B048-85BDC9FD1C3A}</a:tableStyleId>
              </a:tblPr>
              <a:tblGrid>
                <a:gridCol w="5144806">
                  <a:extLst>
                    <a:ext uri="{9D8B030D-6E8A-4147-A177-3AD203B41FA5}">
                      <a16:colId xmlns:a16="http://schemas.microsoft.com/office/drawing/2014/main" val="402529302"/>
                    </a:ext>
                  </a:extLst>
                </a:gridCol>
                <a:gridCol w="5931313">
                  <a:extLst>
                    <a:ext uri="{9D8B030D-6E8A-4147-A177-3AD203B41FA5}">
                      <a16:colId xmlns:a16="http://schemas.microsoft.com/office/drawing/2014/main" val="2628365481"/>
                    </a:ext>
                  </a:extLst>
                </a:gridCol>
              </a:tblGrid>
              <a:tr h="539698">
                <a:tc>
                  <a:txBody>
                    <a:bodyPr/>
                    <a:lstStyle/>
                    <a:p>
                      <a:pPr marL="0" indent="0" algn="ctr">
                        <a:lnSpc>
                          <a:spcPct val="107000"/>
                        </a:lnSpc>
                        <a:spcAft>
                          <a:spcPts val="0"/>
                        </a:spcAft>
                      </a:pPr>
                      <a:r>
                        <a:rPr lang="es-EC" sz="1600" b="1" dirty="0">
                          <a:effectLst/>
                          <a:latin typeface="Times New Roman" panose="02020603050405020304" pitchFamily="18" charset="0"/>
                          <a:ea typeface="Calibri" panose="020F0502020204030204" pitchFamily="34" charset="0"/>
                          <a:cs typeface="Times New Roman" panose="02020603050405020304" pitchFamily="18" charset="0"/>
                        </a:rPr>
                        <a:t>PREGUNTAS PLANTEADAS A LA EMAPASR-EP</a:t>
                      </a:r>
                      <a:endParaRPr lang="es-E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600" b="1" dirty="0">
                          <a:effectLst/>
                          <a:latin typeface="Times New Roman" panose="02020603050405020304" pitchFamily="18" charset="0"/>
                          <a:ea typeface="Calibri" panose="020F0502020204030204" pitchFamily="34" charset="0"/>
                          <a:cs typeface="Times New Roman" panose="02020603050405020304" pitchFamily="18" charset="0"/>
                        </a:rPr>
                        <a:t>RESPUESTAS</a:t>
                      </a:r>
                      <a:endParaRPr lang="es-E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87935410"/>
                  </a:ext>
                </a:extLst>
              </a:tr>
              <a:tr h="1063377">
                <a:tc>
                  <a:txBody>
                    <a:bodyPr/>
                    <a:lstStyle/>
                    <a:p>
                      <a:pPr marL="0" indent="0" algn="just">
                        <a:lnSpc>
                          <a:spcPct val="107000"/>
                        </a:lnSpc>
                        <a:spcAft>
                          <a:spcPts val="0"/>
                        </a:spcAft>
                      </a:pPr>
                      <a:r>
                        <a:rPr lang="es-ES" sz="1600" dirty="0">
                          <a:effectLst/>
                          <a:latin typeface="Century Gothic" panose="020B0502020202020204" pitchFamily="34" charset="0"/>
                          <a:ea typeface="Calibri" panose="020F0502020204030204" pitchFamily="34" charset="0"/>
                          <a:cs typeface="Times New Roman" panose="02020603050405020304" pitchFamily="18" charset="0"/>
                        </a:rPr>
                        <a:t>¿EL COLAPSO DEL ALCANTARILLADO EN MI CIUDADELA SERÁ POR EL MAL MANTENIMIENTO QUE LE DAN O NECESITA CAMBIO DE TUBERÍA?</a:t>
                      </a:r>
                    </a:p>
                  </a:txBody>
                  <a:tcPr marL="68580" marR="68580" marT="0" marB="0" anchor="ctr"/>
                </a:tc>
                <a:tc>
                  <a:txBody>
                    <a:bodyPr/>
                    <a:lstStyle/>
                    <a:p>
                      <a:pPr marL="0" lvl="0" indent="0" algn="l">
                        <a:lnSpc>
                          <a:spcPct val="107000"/>
                        </a:lnSpc>
                        <a:spcAft>
                          <a:spcPts val="0"/>
                        </a:spcAft>
                      </a:pPr>
                      <a:r>
                        <a:rPr lang="es-EC" sz="1600" kern="1200" dirty="0">
                          <a:solidFill>
                            <a:schemeClr val="dk1"/>
                          </a:solidFill>
                          <a:effectLst/>
                          <a:latin typeface="Century Gothic" panose="020B0502020202020204" pitchFamily="34" charset="0"/>
                          <a:ea typeface="+mn-ea"/>
                          <a:cs typeface="+mn-cs"/>
                        </a:rPr>
                        <a:t>SI EXISTE EL SISTEMA DE ALCANTARILLADO SANITARIO EN ESTA CIUDADELA, PERO AÚN FALTA SEGUIR AMPLIANDO LAS REDES; SE CUENTA CON LOS ESTUDIOS, PERO SE ESTÁ BUSCANDO EL FINANCIAMIENTO.</a:t>
                      </a:r>
                      <a:endParaRPr lang="es-ES" sz="16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540628604"/>
                  </a:ext>
                </a:extLst>
              </a:tr>
              <a:tr h="582352">
                <a:tc>
                  <a:txBody>
                    <a:bodyPr/>
                    <a:lstStyle/>
                    <a:p>
                      <a:pPr marL="0" indent="0" algn="just">
                        <a:lnSpc>
                          <a:spcPct val="107000"/>
                        </a:lnSpc>
                        <a:spcAft>
                          <a:spcPts val="0"/>
                        </a:spcAft>
                      </a:pPr>
                      <a:r>
                        <a:rPr lang="es-EC" sz="1600" dirty="0">
                          <a:effectLst/>
                          <a:latin typeface="Century Gothic" panose="020B0502020202020204" pitchFamily="34" charset="0"/>
                          <a:ea typeface="Calibri" panose="020F0502020204030204" pitchFamily="34" charset="0"/>
                          <a:cs typeface="Times New Roman" panose="02020603050405020304" pitchFamily="18" charset="0"/>
                        </a:rPr>
                        <a:t>¿POR QUÉ NO HICIERON EL ALCANTARILLADO? ¿CUÁNDO LO VAN A HACER?</a:t>
                      </a:r>
                      <a:endParaRPr lang="es-ES" sz="16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l"/>
                      <a:r>
                        <a:rPr lang="es-EC" sz="1600" kern="1200" dirty="0">
                          <a:solidFill>
                            <a:schemeClr val="dk1"/>
                          </a:solidFill>
                          <a:effectLst/>
                          <a:latin typeface="Century Gothic" panose="020B0502020202020204" pitchFamily="34" charset="0"/>
                          <a:ea typeface="+mn-ea"/>
                          <a:cs typeface="+mn-cs"/>
                        </a:rPr>
                        <a:t>SI EXISTE EL SISTEMA DE ALCANTARILLADO SANITARIO EN ESTA CIUDADELA, PERO AÚN FALTA SEGUIR AMPLIANDO LAS REDES; SE CUENTA CON LOS ESTUDIOS, PERO SE ESTÁ BUSCANDO EL FINANCIAMIENTO.</a:t>
                      </a:r>
                      <a:endParaRPr lang="es-ES" sz="1600" dirty="0">
                        <a:latin typeface="Century Gothic" panose="020B0502020202020204" pitchFamily="34" charset="0"/>
                      </a:endParaRPr>
                    </a:p>
                  </a:txBody>
                  <a:tcPr anchor="ctr"/>
                </a:tc>
                <a:extLst>
                  <a:ext uri="{0D108BD9-81ED-4DB2-BD59-A6C34878D82A}">
                    <a16:rowId xmlns:a16="http://schemas.microsoft.com/office/drawing/2014/main" val="3628625563"/>
                  </a:ext>
                </a:extLst>
              </a:tr>
              <a:tr h="1552414">
                <a:tc>
                  <a:txBody>
                    <a:bodyPr/>
                    <a:lstStyle/>
                    <a:p>
                      <a:pPr marL="0" indent="0" algn="just">
                        <a:lnSpc>
                          <a:spcPct val="107000"/>
                        </a:lnSpc>
                        <a:spcAft>
                          <a:spcPts val="0"/>
                        </a:spcAft>
                      </a:pPr>
                      <a:r>
                        <a:rPr lang="es-EC" sz="1600" dirty="0">
                          <a:effectLst/>
                          <a:latin typeface="Century Gothic" panose="020B0502020202020204" pitchFamily="34" charset="0"/>
                          <a:ea typeface="Calibri" panose="020F0502020204030204" pitchFamily="34" charset="0"/>
                          <a:cs typeface="Times New Roman" panose="02020603050405020304" pitchFamily="18" charset="0"/>
                        </a:rPr>
                        <a:t>¿POR QUÉ NO SE REALIZA UN ESTUDIO PARA LA AMPLIACIÓN DEL ALCANTARILLADO DE LA CALLE 16</a:t>
                      </a:r>
                      <a:r>
                        <a:rPr lang="es-EC" sz="1600" baseline="30000" dirty="0">
                          <a:effectLst/>
                          <a:latin typeface="Century Gothic" panose="020B0502020202020204" pitchFamily="34" charset="0"/>
                          <a:ea typeface="Calibri" panose="020F0502020204030204" pitchFamily="34" charset="0"/>
                          <a:cs typeface="Times New Roman" panose="02020603050405020304" pitchFamily="18" charset="0"/>
                        </a:rPr>
                        <a:t>ava</a:t>
                      </a:r>
                      <a:r>
                        <a:rPr lang="es-EC" sz="1600" dirty="0">
                          <a:effectLst/>
                          <a:latin typeface="Century Gothic" panose="020B0502020202020204" pitchFamily="34" charset="0"/>
                          <a:ea typeface="Calibri" panose="020F0502020204030204" pitchFamily="34" charset="0"/>
                          <a:cs typeface="Times New Roman" panose="02020603050405020304" pitchFamily="18" charset="0"/>
                        </a:rPr>
                        <a:t>? AVANZANDO A LA PANAMERICANA; Y EN LA TERESA ARCAYA DE LA MISMA MANERA, DESDE LA CASA COMUNAL HASTA LAS CALLES 16</a:t>
                      </a:r>
                      <a:r>
                        <a:rPr lang="es-EC" sz="1600" baseline="30000" dirty="0">
                          <a:effectLst/>
                          <a:latin typeface="Century Gothic" panose="020B0502020202020204" pitchFamily="34" charset="0"/>
                          <a:ea typeface="Calibri" panose="020F0502020204030204" pitchFamily="34" charset="0"/>
                          <a:cs typeface="Times New Roman" panose="02020603050405020304" pitchFamily="18" charset="0"/>
                        </a:rPr>
                        <a:t>ava. </a:t>
                      </a:r>
                      <a:r>
                        <a:rPr lang="es-EC" sz="1600" dirty="0">
                          <a:effectLst/>
                          <a:latin typeface="Century Gothic" panose="020B0502020202020204" pitchFamily="34" charset="0"/>
                          <a:ea typeface="Calibri" panose="020F0502020204030204" pitchFamily="34" charset="0"/>
                          <a:cs typeface="Times New Roman" panose="02020603050405020304" pitchFamily="18" charset="0"/>
                        </a:rPr>
                        <a:t>¿Y 17ava?</a:t>
                      </a:r>
                      <a:endParaRPr lang="es-ES" sz="16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l"/>
                      <a:r>
                        <a:rPr lang="es-ES" sz="1600" dirty="0">
                          <a:latin typeface="Century Gothic" panose="020B0502020202020204" pitchFamily="34" charset="0"/>
                        </a:rPr>
                        <a:t>EXISTEN LOS ESTUDIOS DEL SISTEMA DE ALCANTARILLADO SANITARIO PARA ESTOS SECTORES; PERO PARA EJECUTAR ESTA OBRA SE ESTÁ TRAMITANDO EL CRÉDITO CON EL BANCO DEL ESTADO PARA SU FINANCIAMIENTO.</a:t>
                      </a:r>
                    </a:p>
                  </a:txBody>
                  <a:tcPr anchor="ctr"/>
                </a:tc>
                <a:extLst>
                  <a:ext uri="{0D108BD9-81ED-4DB2-BD59-A6C34878D82A}">
                    <a16:rowId xmlns:a16="http://schemas.microsoft.com/office/drawing/2014/main" val="2550109611"/>
                  </a:ext>
                </a:extLst>
              </a:tr>
              <a:tr h="778663">
                <a:tc>
                  <a:txBody>
                    <a:bodyPr/>
                    <a:lstStyle/>
                    <a:p>
                      <a:pPr marL="0" indent="0" algn="just">
                        <a:lnSpc>
                          <a:spcPct val="107000"/>
                        </a:lnSpc>
                        <a:spcAft>
                          <a:spcPts val="0"/>
                        </a:spcAft>
                      </a:pPr>
                      <a:r>
                        <a:rPr lang="es-EC" sz="1600" dirty="0">
                          <a:effectLst/>
                          <a:latin typeface="Century Gothic" panose="020B0502020202020204" pitchFamily="34" charset="0"/>
                          <a:ea typeface="Calibri" panose="020F0502020204030204" pitchFamily="34" charset="0"/>
                          <a:cs typeface="Times New Roman" panose="02020603050405020304" pitchFamily="18" charset="0"/>
                        </a:rPr>
                        <a:t>¿POR QUÉ NO SE HA PRIORIZADO LA ATENCIÓN EN LA RED DE ALCANTARILLADO?</a:t>
                      </a:r>
                      <a:endParaRPr lang="es-ES" sz="16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l">
                        <a:lnSpc>
                          <a:spcPct val="107000"/>
                        </a:lnSpc>
                        <a:spcAft>
                          <a:spcPts val="0"/>
                        </a:spcAft>
                      </a:pPr>
                      <a:r>
                        <a:rPr lang="es-ES" sz="1600" dirty="0">
                          <a:effectLst/>
                          <a:latin typeface="Century Gothic" panose="020B0502020202020204" pitchFamily="34" charset="0"/>
                          <a:ea typeface="Calibri" panose="020F0502020204030204" pitchFamily="34" charset="0"/>
                          <a:cs typeface="Times New Roman" panose="02020603050405020304" pitchFamily="18" charset="0"/>
                        </a:rPr>
                        <a:t>PRIMERAMENTE, SE TENDRÍA QUE REALIZAR EL ESTUDIO DE TODO EL SECTOR PARA QUE SEA CONSIDERADO EN LA PROGRAMACIÓN DE OBRAS QUE EJECUTA EL GAD MUNICIPAL</a:t>
                      </a:r>
                    </a:p>
                  </a:txBody>
                  <a:tcPr marL="68580" marR="68580" marT="0" marB="0" anchor="ctr"/>
                </a:tc>
                <a:extLst>
                  <a:ext uri="{0D108BD9-81ED-4DB2-BD59-A6C34878D82A}">
                    <a16:rowId xmlns:a16="http://schemas.microsoft.com/office/drawing/2014/main" val="1578051064"/>
                  </a:ext>
                </a:extLst>
              </a:tr>
              <a:tr h="1313024">
                <a:tc>
                  <a:txBody>
                    <a:bodyPr/>
                    <a:lstStyle/>
                    <a:p>
                      <a:pPr algn="just"/>
                      <a:r>
                        <a:rPr lang="es-EC" sz="1600" kern="1200" dirty="0">
                          <a:solidFill>
                            <a:schemeClr val="dk1"/>
                          </a:solidFill>
                          <a:effectLst/>
                          <a:latin typeface="Century Gothic" panose="020B0502020202020204" pitchFamily="34" charset="0"/>
                          <a:ea typeface="+mn-ea"/>
                          <a:cs typeface="+mn-cs"/>
                        </a:rPr>
                        <a:t>EN EL SITIO EL RECREO DE LA PARROQUIA DE BELLAMARÍA, VENIMOS GESTIONANDO EL ALCANTARILLADO APROXIMADAMENTE 5 AÑOS, ¿POR QUÉ NO SE HA CONCLUIDO CON ESTA OBRA?</a:t>
                      </a:r>
                      <a:endParaRPr lang="es-ES" sz="1600" dirty="0">
                        <a:latin typeface="Century Gothic" panose="020B0502020202020204" pitchFamily="34" charset="0"/>
                      </a:endParaRPr>
                    </a:p>
                  </a:txBody>
                  <a:tcPr/>
                </a:tc>
                <a:tc>
                  <a:txBody>
                    <a:bodyPr/>
                    <a:lstStyle/>
                    <a:p>
                      <a:pPr algn="l"/>
                      <a:r>
                        <a:rPr lang="es-EC" sz="1600" kern="1200" dirty="0">
                          <a:solidFill>
                            <a:schemeClr val="dk1"/>
                          </a:solidFill>
                          <a:effectLst/>
                          <a:latin typeface="+mn-lt"/>
                          <a:ea typeface="+mn-ea"/>
                          <a:cs typeface="+mn-cs"/>
                        </a:rPr>
                        <a:t>ACTUALMENTE ESTA POR CONCLUIR EL ESTUDIO INTEGRAL DE ALCANTARILLADO SANITARIO Y AGUA POTABLE PARA TODOS ESTOS SECTORES.</a:t>
                      </a:r>
                      <a:endParaRPr lang="es-ES" sz="1600" dirty="0"/>
                    </a:p>
                  </a:txBody>
                  <a:tcPr anchor="ctr"/>
                </a:tc>
                <a:extLst>
                  <a:ext uri="{0D108BD9-81ED-4DB2-BD59-A6C34878D82A}">
                    <a16:rowId xmlns:a16="http://schemas.microsoft.com/office/drawing/2014/main" val="3671764811"/>
                  </a:ext>
                </a:extLst>
              </a:tr>
            </a:tbl>
          </a:graphicData>
        </a:graphic>
      </p:graphicFrame>
    </p:spTree>
    <p:extLst>
      <p:ext uri="{BB962C8B-B14F-4D97-AF65-F5344CB8AC3E}">
        <p14:creationId xmlns:p14="http://schemas.microsoft.com/office/powerpoint/2010/main" val="38064045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0" y="1"/>
            <a:ext cx="12192000" cy="6857999"/>
          </a:xfrm>
          <a:prstGeom prst="rect">
            <a:avLst/>
          </a:prstGeom>
        </p:spPr>
      </p:pic>
      <p:sp>
        <p:nvSpPr>
          <p:cNvPr id="9" name="Rectangle 1">
            <a:extLst>
              <a:ext uri="{FF2B5EF4-FFF2-40B4-BE49-F238E27FC236}">
                <a16:creationId xmlns:a16="http://schemas.microsoft.com/office/drawing/2014/main" id="{EB84AE03-3F88-4266-9DE5-6E1D50F91426}"/>
              </a:ext>
            </a:extLst>
          </p:cNvPr>
          <p:cNvSpPr>
            <a:spLocks noChangeArrowheads="1"/>
          </p:cNvSpPr>
          <p:nvPr/>
        </p:nvSpPr>
        <p:spPr bwMode="auto">
          <a:xfrm rot="2969880">
            <a:off x="220509" y="-147484"/>
            <a:ext cx="923330" cy="1740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vert270" wrap="square" lIns="91440" tIns="45720" rIns="91440" bIns="45720" numCol="1" anchor="ctr" anchorCtr="0" compatLnSpc="1">
            <a:prstTxWarp prst="textNoShape">
              <a:avLst/>
            </a:prstTxWarp>
            <a:spAutoFit/>
          </a:bodyPr>
          <a:lstStyle>
            <a:lvl1pPr indent="528638"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R="0" lvl="0" indent="0" algn="ctr" defTabSz="914400" rtl="0" eaLnBrk="0" fontAlgn="base" latinLnBrk="0" hangingPunct="0">
              <a:lnSpc>
                <a:spcPct val="100000"/>
              </a:lnSpc>
              <a:spcBef>
                <a:spcPct val="0"/>
              </a:spcBef>
              <a:spcAft>
                <a:spcPct val="0"/>
              </a:spcAft>
              <a:buClrTx/>
              <a:buSzTx/>
              <a:tabLst/>
            </a:pPr>
            <a:r>
              <a:rPr kumimoji="0" lang="es-EC" altLang="es-EC" sz="2400" b="1" i="0" u="sng" strike="noStrike" cap="none" normalizeH="0" baseline="0" dirty="0">
                <a:ln>
                  <a:noFill/>
                </a:ln>
                <a:solidFill>
                  <a:schemeClr val="accent6">
                    <a:lumMod val="75000"/>
                  </a:schemeClr>
                </a:solidFill>
                <a:effectLst/>
                <a:ea typeface="Calibri" panose="020F0502020204030204" pitchFamily="34" charset="0"/>
                <a:cs typeface="Arial" panose="020B0604020202020204" pitchFamily="34" charset="0"/>
              </a:rPr>
              <a:t>GRUPO 1  </a:t>
            </a:r>
            <a:endParaRPr kumimoji="0" lang="es-EC" altLang="es-EC" sz="2400" b="0" i="0" u="none" strike="noStrike" cap="none" normalizeH="0" baseline="0" dirty="0">
              <a:ln>
                <a:noFill/>
              </a:ln>
              <a:solidFill>
                <a:schemeClr val="accent6">
                  <a:lumMod val="75000"/>
                </a:schemeClr>
              </a:solidFill>
              <a:effectLst/>
            </a:endParaRPr>
          </a:p>
          <a:p>
            <a:pPr marL="0" marR="0" lvl="0" indent="528638" algn="ctr" defTabSz="914400" rtl="0" eaLnBrk="0" fontAlgn="base" latinLnBrk="0" hangingPunct="0">
              <a:lnSpc>
                <a:spcPct val="100000"/>
              </a:lnSpc>
              <a:spcBef>
                <a:spcPct val="0"/>
              </a:spcBef>
              <a:spcAft>
                <a:spcPct val="0"/>
              </a:spcAft>
              <a:buClrTx/>
              <a:buSzTx/>
              <a:buFontTx/>
              <a:buNone/>
              <a:tabLst/>
            </a:pPr>
            <a:endParaRPr kumimoji="0" lang="es-EC" altLang="es-EC" sz="2400" b="0" i="0" u="none" strike="noStrike" cap="none" normalizeH="0" baseline="0" dirty="0">
              <a:ln>
                <a:noFill/>
              </a:ln>
              <a:solidFill>
                <a:schemeClr val="accent6">
                  <a:lumMod val="75000"/>
                </a:schemeClr>
              </a:solidFill>
              <a:effectLst/>
            </a:endParaRPr>
          </a:p>
        </p:txBody>
      </p:sp>
      <p:graphicFrame>
        <p:nvGraphicFramePr>
          <p:cNvPr id="11" name="Tabla 10">
            <a:extLst>
              <a:ext uri="{FF2B5EF4-FFF2-40B4-BE49-F238E27FC236}">
                <a16:creationId xmlns:a16="http://schemas.microsoft.com/office/drawing/2014/main" id="{8E452832-7E56-42C3-8A98-8D580A63BEA6}"/>
              </a:ext>
            </a:extLst>
          </p:cNvPr>
          <p:cNvGraphicFramePr>
            <a:graphicFrameLocks noGrp="1"/>
          </p:cNvGraphicFramePr>
          <p:nvPr>
            <p:extLst>
              <p:ext uri="{D42A27DB-BD31-4B8C-83A1-F6EECF244321}">
                <p14:modId xmlns:p14="http://schemas.microsoft.com/office/powerpoint/2010/main" val="1659247951"/>
              </p:ext>
            </p:extLst>
          </p:nvPr>
        </p:nvGraphicFramePr>
        <p:xfrm>
          <a:off x="1100881" y="111000"/>
          <a:ext cx="11091119" cy="5969266"/>
        </p:xfrm>
        <a:graphic>
          <a:graphicData uri="http://schemas.openxmlformats.org/drawingml/2006/table">
            <a:tbl>
              <a:tblPr firstRow="1" bandRow="1">
                <a:tableStyleId>{5C22544A-7EE6-4342-B048-85BDC9FD1C3A}</a:tableStyleId>
              </a:tblPr>
              <a:tblGrid>
                <a:gridCol w="5101216">
                  <a:extLst>
                    <a:ext uri="{9D8B030D-6E8A-4147-A177-3AD203B41FA5}">
                      <a16:colId xmlns:a16="http://schemas.microsoft.com/office/drawing/2014/main" val="402529302"/>
                    </a:ext>
                  </a:extLst>
                </a:gridCol>
                <a:gridCol w="5989903">
                  <a:extLst>
                    <a:ext uri="{9D8B030D-6E8A-4147-A177-3AD203B41FA5}">
                      <a16:colId xmlns:a16="http://schemas.microsoft.com/office/drawing/2014/main" val="2628365481"/>
                    </a:ext>
                  </a:extLst>
                </a:gridCol>
              </a:tblGrid>
              <a:tr h="0">
                <a:tc>
                  <a:txBody>
                    <a:bodyPr/>
                    <a:lstStyle/>
                    <a:p>
                      <a:pPr algn="ctr">
                        <a:lnSpc>
                          <a:spcPct val="107000"/>
                        </a:lnSpc>
                        <a:spcAft>
                          <a:spcPts val="0"/>
                        </a:spcAft>
                      </a:pPr>
                      <a:r>
                        <a:rPr lang="es-EC" sz="1400" b="1" dirty="0">
                          <a:effectLst/>
                          <a:latin typeface="Times New Roman" panose="02020603050405020304" pitchFamily="18" charset="0"/>
                          <a:ea typeface="Calibri" panose="020F0502020204030204" pitchFamily="34" charset="0"/>
                          <a:cs typeface="Times New Roman" panose="02020603050405020304" pitchFamily="18" charset="0"/>
                        </a:rPr>
                        <a:t>PREGUNTAS PLANTEADAS A LA EMAPASR-EP</a:t>
                      </a:r>
                      <a:endParaRPr lang="es-E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400" b="1" dirty="0">
                          <a:effectLst/>
                          <a:latin typeface="Times New Roman" panose="02020603050405020304" pitchFamily="18" charset="0"/>
                          <a:ea typeface="Calibri" panose="020F0502020204030204" pitchFamily="34" charset="0"/>
                          <a:cs typeface="Times New Roman" panose="02020603050405020304" pitchFamily="18" charset="0"/>
                        </a:rPr>
                        <a:t>RESPUESTAS</a:t>
                      </a:r>
                      <a:endParaRPr lang="es-E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87935410"/>
                  </a:ext>
                </a:extLst>
              </a:tr>
              <a:tr h="1063377">
                <a:tc>
                  <a:txBody>
                    <a:bodyPr/>
                    <a:lstStyle/>
                    <a:p>
                      <a:pPr marL="0" indent="0" algn="l">
                        <a:lnSpc>
                          <a:spcPct val="107000"/>
                        </a:lnSpc>
                        <a:spcAft>
                          <a:spcPts val="0"/>
                        </a:spcAft>
                      </a:pPr>
                      <a:r>
                        <a:rPr lang="es-EC" sz="1500" kern="1200" dirty="0">
                          <a:solidFill>
                            <a:schemeClr val="dk1"/>
                          </a:solidFill>
                          <a:effectLst/>
                          <a:latin typeface="+mn-lt"/>
                          <a:ea typeface="+mn-ea"/>
                          <a:cs typeface="+mn-cs"/>
                        </a:rPr>
                        <a:t>¿POR QUÉ EN LA CIUDADELA LA ALBORADA 2 VÍA A BELLAVISTA, SIENDO PARTE DEL CANTÓN SANTA ROSA NO TENEMOS SERVICIO DE ALCANTARILLADO, ¿PESE A QUE SE HA VENIDO SOLICITANDO DESDE EL AÑO 2008 HASTA LA PRESENTE AL GAD MUNICIPAL DE SANTA ROSA? </a:t>
                      </a:r>
                      <a:endParaRPr lang="es-ES" sz="15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lvl="0" indent="0" algn="l">
                        <a:lnSpc>
                          <a:spcPct val="107000"/>
                        </a:lnSpc>
                        <a:spcAft>
                          <a:spcPts val="0"/>
                        </a:spcAft>
                      </a:pPr>
                      <a:r>
                        <a:rPr lang="es-EC" sz="1500" kern="1200" dirty="0">
                          <a:solidFill>
                            <a:schemeClr val="dk1"/>
                          </a:solidFill>
                          <a:effectLst/>
                          <a:latin typeface="+mn-lt"/>
                          <a:ea typeface="+mn-ea"/>
                          <a:cs typeface="+mn-cs"/>
                        </a:rPr>
                        <a:t>PARA EL SECTOR DE LA ALBORADA 2 VÍA A BELLAVISTA, SE CUENTA CON EL ESTUDIO DEL SISTEMA DE ALCANTARILLADO SANITARIO; EL MISMO QUE INCLUYE UNA PLANTA DE TRATAMIENTO DE AGUAS SERVIDAS. PARA SU FINANCIAMIENTO, SE ESTÁ TRAMITANDO UN CRÉDITO EN EL BANCO DEL ESTADO.</a:t>
                      </a:r>
                      <a:endParaRPr lang="es-ES" sz="15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540628604"/>
                  </a:ext>
                </a:extLst>
              </a:tr>
              <a:tr h="0">
                <a:tc>
                  <a:txBody>
                    <a:bodyPr/>
                    <a:lstStyle/>
                    <a:p>
                      <a:pPr marL="0" marR="0" lvl="0" indent="0" algn="l" defTabSz="457200" rtl="0" eaLnBrk="1" fontAlgn="auto" latinLnBrk="0" hangingPunct="1">
                        <a:lnSpc>
                          <a:spcPct val="107000"/>
                        </a:lnSpc>
                        <a:spcBef>
                          <a:spcPts val="0"/>
                        </a:spcBef>
                        <a:spcAft>
                          <a:spcPts val="0"/>
                        </a:spcAft>
                        <a:buClrTx/>
                        <a:buSzTx/>
                        <a:buFontTx/>
                        <a:buNone/>
                        <a:tabLst/>
                        <a:defRPr/>
                      </a:pPr>
                      <a:r>
                        <a:rPr lang="es-EC" sz="1500" kern="1200" dirty="0">
                          <a:solidFill>
                            <a:schemeClr val="dk1"/>
                          </a:solidFill>
                          <a:effectLst/>
                          <a:latin typeface="+mn-lt"/>
                          <a:ea typeface="+mn-ea"/>
                          <a:cs typeface="+mn-cs"/>
                        </a:rPr>
                        <a:t>¿POR QUÉ EXISTE DEFICIENCIA DE ALCANTARILLADO?</a:t>
                      </a:r>
                      <a:endParaRPr lang="es-ES" sz="15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l"/>
                      <a:r>
                        <a:rPr lang="es-EC" sz="1500" kern="1200" dirty="0">
                          <a:solidFill>
                            <a:schemeClr val="dk1"/>
                          </a:solidFill>
                          <a:effectLst/>
                          <a:latin typeface="+mn-lt"/>
                          <a:ea typeface="+mn-ea"/>
                          <a:cs typeface="+mn-cs"/>
                        </a:rPr>
                        <a:t>ACTUALMENTE, ESTÁ POR CONCLUIR EL ESTUDIO INTEGRAL DE ALCANTARILLADO SANITARIO Y AGUA POTABLE </a:t>
                      </a:r>
                      <a:endParaRPr lang="es-ES" sz="1500" dirty="0">
                        <a:latin typeface="Century Gothic" panose="020B0502020202020204" pitchFamily="34" charset="0"/>
                      </a:endParaRPr>
                    </a:p>
                  </a:txBody>
                  <a:tcPr anchor="ctr"/>
                </a:tc>
                <a:extLst>
                  <a:ext uri="{0D108BD9-81ED-4DB2-BD59-A6C34878D82A}">
                    <a16:rowId xmlns:a16="http://schemas.microsoft.com/office/drawing/2014/main" val="3628625563"/>
                  </a:ext>
                </a:extLst>
              </a:tr>
              <a:tr h="1148790">
                <a:tc>
                  <a:txBody>
                    <a:bodyPr/>
                    <a:lstStyle/>
                    <a:p>
                      <a:pPr marL="0" indent="0" algn="l">
                        <a:lnSpc>
                          <a:spcPct val="107000"/>
                        </a:lnSpc>
                        <a:spcAft>
                          <a:spcPts val="0"/>
                        </a:spcAft>
                      </a:pPr>
                      <a:r>
                        <a:rPr lang="es-EC" sz="1500" kern="1200" dirty="0">
                          <a:solidFill>
                            <a:schemeClr val="dk1"/>
                          </a:solidFill>
                          <a:effectLst/>
                          <a:latin typeface="+mn-lt"/>
                          <a:ea typeface="+mn-ea"/>
                          <a:cs typeface="+mn-cs"/>
                        </a:rPr>
                        <a:t>¿POR QUÉ NO SE CONTINÚO CON LA EXTENSIÓN DEL ALCANTARILLADO EN LA CIUDADELA LAS ORQUÍDEAS?</a:t>
                      </a:r>
                      <a:endParaRPr lang="es-ES" sz="15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l"/>
                      <a:r>
                        <a:rPr lang="es-EC" sz="1500" kern="1200" dirty="0">
                          <a:solidFill>
                            <a:schemeClr val="dk1"/>
                          </a:solidFill>
                          <a:effectLst/>
                          <a:latin typeface="+mn-lt"/>
                          <a:ea typeface="+mn-ea"/>
                          <a:cs typeface="+mn-cs"/>
                        </a:rPr>
                        <a:t>SE TIENE PLANIFICADO CONTINUAR CON LA AMPLIACIÓN DE LA RED PRINCIPAL Y TIRANTES POR MEDIO DE ADMINISTRACIÓN DIRECTA, A PARTIR DEL TERCER TRIMESTRE DEL AÑO 2019</a:t>
                      </a:r>
                      <a:endParaRPr lang="es-ES" sz="1500" dirty="0">
                        <a:latin typeface="Century Gothic" panose="020B0502020202020204" pitchFamily="34" charset="0"/>
                      </a:endParaRPr>
                    </a:p>
                  </a:txBody>
                  <a:tcPr anchor="ctr"/>
                </a:tc>
                <a:extLst>
                  <a:ext uri="{0D108BD9-81ED-4DB2-BD59-A6C34878D82A}">
                    <a16:rowId xmlns:a16="http://schemas.microsoft.com/office/drawing/2014/main" val="2550109611"/>
                  </a:ext>
                </a:extLst>
              </a:tr>
              <a:tr h="778663">
                <a:tc>
                  <a:txBody>
                    <a:bodyPr/>
                    <a:lstStyle/>
                    <a:p>
                      <a:pPr algn="l"/>
                      <a:r>
                        <a:rPr lang="es-EC" sz="1500" kern="1200" dirty="0">
                          <a:solidFill>
                            <a:schemeClr val="dk1"/>
                          </a:solidFill>
                          <a:effectLst/>
                          <a:latin typeface="+mn-lt"/>
                          <a:ea typeface="+mn-ea"/>
                          <a:cs typeface="+mn-cs"/>
                        </a:rPr>
                        <a:t>¿POR QUÉ NO SE HA DADO REPUESTA A ESTAS PETICIONES?</a:t>
                      </a:r>
                      <a:endParaRPr lang="es-ES" sz="1500" kern="1200" dirty="0">
                        <a:solidFill>
                          <a:schemeClr val="dk1"/>
                        </a:solidFill>
                        <a:effectLst/>
                        <a:latin typeface="+mn-lt"/>
                        <a:ea typeface="+mn-ea"/>
                        <a:cs typeface="+mn-cs"/>
                      </a:endParaRPr>
                    </a:p>
                    <a:p>
                      <a:pPr algn="l"/>
                      <a:r>
                        <a:rPr lang="es-EC" sz="1500" kern="1200" dirty="0">
                          <a:solidFill>
                            <a:schemeClr val="dk1"/>
                          </a:solidFill>
                          <a:effectLst/>
                          <a:latin typeface="+mn-lt"/>
                          <a:ea typeface="+mn-ea"/>
                          <a:cs typeface="+mn-cs"/>
                        </a:rPr>
                        <a:t> </a:t>
                      </a:r>
                      <a:endParaRPr lang="es-ES" sz="1500" kern="1200" dirty="0">
                        <a:solidFill>
                          <a:schemeClr val="dk1"/>
                        </a:solidFill>
                        <a:effectLst/>
                        <a:latin typeface="+mn-lt"/>
                        <a:ea typeface="+mn-ea"/>
                        <a:cs typeface="+mn-cs"/>
                      </a:endParaRPr>
                    </a:p>
                    <a:p>
                      <a:pPr algn="l"/>
                      <a:r>
                        <a:rPr lang="es-EC" sz="1500" kern="1200" dirty="0">
                          <a:solidFill>
                            <a:schemeClr val="dk1"/>
                          </a:solidFill>
                          <a:effectLst/>
                          <a:latin typeface="+mn-lt"/>
                          <a:ea typeface="+mn-ea"/>
                          <a:cs typeface="+mn-cs"/>
                        </a:rPr>
                        <a:t>¿QUÉ TIEMPO TENDREMOS QUE ESPERAR PARA VER REALIZADO ESTE PROYECTO?</a:t>
                      </a:r>
                      <a:endParaRPr lang="es-ES" sz="15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l">
                        <a:lnSpc>
                          <a:spcPct val="107000"/>
                        </a:lnSpc>
                        <a:spcAft>
                          <a:spcPts val="0"/>
                        </a:spcAft>
                      </a:pPr>
                      <a:r>
                        <a:rPr lang="es-EC" sz="1500" kern="1200" dirty="0">
                          <a:solidFill>
                            <a:schemeClr val="dk1"/>
                          </a:solidFill>
                          <a:effectLst/>
                          <a:latin typeface="+mn-lt"/>
                          <a:ea typeface="+mn-ea"/>
                          <a:cs typeface="+mn-cs"/>
                        </a:rPr>
                        <a:t>EN LAS PALMERAS 1: CALLE LOS RÍOS Y CALLE O; YA SE CONSTRUYÓ EL NUEVO SISTEMA DE ALCANTARILLADO SANITARIO.</a:t>
                      </a:r>
                      <a:endParaRPr lang="es-ES" sz="15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578051064"/>
                  </a:ext>
                </a:extLst>
              </a:tr>
              <a:tr h="1199605">
                <a:tc>
                  <a:txBody>
                    <a:bodyPr/>
                    <a:lstStyle/>
                    <a:p>
                      <a:pPr algn="l"/>
                      <a:r>
                        <a:rPr lang="es-EC" sz="1500" kern="1200" dirty="0">
                          <a:solidFill>
                            <a:schemeClr val="dk1"/>
                          </a:solidFill>
                          <a:effectLst/>
                          <a:latin typeface="+mn-lt"/>
                          <a:ea typeface="+mn-ea"/>
                          <a:cs typeface="+mn-cs"/>
                        </a:rPr>
                        <a:t>COMO PRESIDENTE Y LA CIUDADELA NOS PREOCUPA; ¿POR QUÉ NO TENEMOS EL ALCANTARILLADO, ¿NO TENEMOS DONDE DESFOGUE LAS AGUAS SERVIDAS, TENEMOS LOS SOLARES LLENOS DE AGUA?</a:t>
                      </a:r>
                      <a:endParaRPr lang="es-ES" sz="1500" dirty="0">
                        <a:latin typeface="Century Gothic" panose="020B0502020202020204" pitchFamily="34" charset="0"/>
                      </a:endParaRPr>
                    </a:p>
                  </a:txBody>
                  <a:tcPr anchor="ctr"/>
                </a:tc>
                <a:tc>
                  <a:txBody>
                    <a:bodyPr/>
                    <a:lstStyle/>
                    <a:p>
                      <a:pPr algn="l"/>
                      <a:r>
                        <a:rPr lang="es-EC" sz="1500" kern="1200" dirty="0">
                          <a:solidFill>
                            <a:schemeClr val="dk1"/>
                          </a:solidFill>
                          <a:effectLst/>
                          <a:latin typeface="+mn-lt"/>
                          <a:ea typeface="+mn-ea"/>
                          <a:cs typeface="+mn-cs"/>
                        </a:rPr>
                        <a:t>PARA EL SECTOR DE LA CIUDADELA FEBRES CORDERO, CONTAMOS CON EL ESTUDIO DEL SISTEMA DE ALCANTARILLADO SANITARIO MISMO QUE INCLUYE PLANTA DE TRATAMIENTO DE AGUAS SERVIDAS; PARA SU FINANCIAMIENTO SE ESTA TRAMITANDO UN CRÉDITO EN EL BANCO DE DESARROLLO DEL ECUADOR</a:t>
                      </a:r>
                      <a:endParaRPr lang="es-ES" sz="1500" dirty="0"/>
                    </a:p>
                  </a:txBody>
                  <a:tcPr anchor="ctr"/>
                </a:tc>
                <a:extLst>
                  <a:ext uri="{0D108BD9-81ED-4DB2-BD59-A6C34878D82A}">
                    <a16:rowId xmlns:a16="http://schemas.microsoft.com/office/drawing/2014/main" val="3671764811"/>
                  </a:ext>
                </a:extLst>
              </a:tr>
            </a:tbl>
          </a:graphicData>
        </a:graphic>
      </p:graphicFrame>
    </p:spTree>
    <p:extLst>
      <p:ext uri="{BB962C8B-B14F-4D97-AF65-F5344CB8AC3E}">
        <p14:creationId xmlns:p14="http://schemas.microsoft.com/office/powerpoint/2010/main" val="77897121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theme/theme1.xml><?xml version="1.0" encoding="utf-8"?>
<a:theme xmlns:a="http://schemas.openxmlformats.org/drawingml/2006/main" name="Sector">
  <a:themeElements>
    <a:clrScheme name="Sector">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ector">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ector">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docProps/app.xml><?xml version="1.0" encoding="utf-8"?>
<Properties xmlns="http://schemas.openxmlformats.org/officeDocument/2006/extended-properties" xmlns:vt="http://schemas.openxmlformats.org/officeDocument/2006/docPropsVTypes">
  <Template>Slice</Template>
  <TotalTime>542</TotalTime>
  <Words>2358</Words>
  <Application>Microsoft Office PowerPoint</Application>
  <PresentationFormat>Panorámica</PresentationFormat>
  <Paragraphs>167</Paragraphs>
  <Slides>28</Slides>
  <Notes>0</Notes>
  <HiddenSlides>0</HiddenSlides>
  <MMClips>0</MMClips>
  <ScaleCrop>false</ScaleCrop>
  <HeadingPairs>
    <vt:vector size="6" baseType="variant">
      <vt:variant>
        <vt:lpstr>Fuentes usadas</vt:lpstr>
      </vt:variant>
      <vt:variant>
        <vt:i4>8</vt:i4>
      </vt:variant>
      <vt:variant>
        <vt:lpstr>Tema</vt:lpstr>
      </vt:variant>
      <vt:variant>
        <vt:i4>1</vt:i4>
      </vt:variant>
      <vt:variant>
        <vt:lpstr>Títulos de diapositiva</vt:lpstr>
      </vt:variant>
      <vt:variant>
        <vt:i4>28</vt:i4>
      </vt:variant>
    </vt:vector>
  </HeadingPairs>
  <TitlesOfParts>
    <vt:vector size="37" baseType="lpstr">
      <vt:lpstr>Algerian</vt:lpstr>
      <vt:lpstr>Arial</vt:lpstr>
      <vt:lpstr>Baskerville Old Face</vt:lpstr>
      <vt:lpstr>Calibri</vt:lpstr>
      <vt:lpstr>Cambria</vt:lpstr>
      <vt:lpstr>Century Gothic</vt:lpstr>
      <vt:lpstr>Times New Roman</vt:lpstr>
      <vt:lpstr>Wingdings 3</vt:lpstr>
      <vt:lpstr>Sector</vt:lpstr>
      <vt:lpstr>RENDICIÓN DE CUENTAS 2018</vt:lpstr>
      <vt:lpstr>Presentación de PowerPoint</vt:lpstr>
      <vt:lpstr>Presentación de PowerPoint</vt:lpstr>
      <vt:lpstr>Presentación de PowerPoint</vt:lpstr>
      <vt:lpstr>INFORME DE ASAMBLEA CIUDADANA</vt:lpstr>
      <vt:lpstr>  MATRIZ DE preguntas y problemas planteados por los ciudadanos en la Asamblea Ciudadana A LA EMAPASR-EP</vt:lpstr>
      <vt:lpstr>  preguntas y problemas planteados por los ciudadanos en la Asamblea Ciudadana A LA EMAPASR-EP</vt:lpstr>
      <vt:lpstr>Presentación de PowerPoint</vt:lpstr>
      <vt:lpstr>Presentación de PowerPoint</vt:lpstr>
      <vt:lpstr>Presentación de PowerPoint</vt:lpstr>
      <vt:lpstr> PLAN DE GOBIERNO GESTIONAR LA ASIGNACIÓN DE RECURSOS PARA LA CONSTRUCCIÓN DE REDES DE ALCANTARILLADO SANITARIO EN LOS SECTORES CON DEFICIENCIA EN LA CIUDAD DE SANTA ROSA, EN LOS SITIOS RURALES, CON FONDOS PROVENIENTES DE PRÉSTAMOS, FONDOS PROPIOS DEL GAD MUNICIPAL Y LA EMAPASR EP, HASTA LLEGAR AL 95 % DE COBERTURA EN EL ÁREA URBANA Y AL 60 % EN EL ÁREA RURAL.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  preguntas y problemas planteados por los ciudadanos en la Asamblea Ciudadana A LA EMAPASR-EP</vt:lpstr>
      <vt:lpstr>Presentación de PowerPoint</vt:lpstr>
      <vt:lpstr>Presentación de PowerPoint</vt:lpstr>
      <vt:lpstr>Presentación de PowerPoint</vt:lpstr>
      <vt:lpstr>Presentación de PowerPoint</vt:lpstr>
      <vt:lpstr>Presentación de PowerPoint</vt:lpstr>
    </vt:vector>
  </TitlesOfParts>
  <Company>Hewlett-Packard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INFORME DE ASAMBLEA CIUDADANA</dc:title>
  <dc:creator>hector encarnacion vivanco</dc:creator>
  <cp:lastModifiedBy>Maisa</cp:lastModifiedBy>
  <cp:revision>94</cp:revision>
  <dcterms:created xsi:type="dcterms:W3CDTF">2018-03-05T00:07:22Z</dcterms:created>
  <dcterms:modified xsi:type="dcterms:W3CDTF">2019-04-03T22:09:29Z</dcterms:modified>
</cp:coreProperties>
</file>